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3" r:id="rId1"/>
  </p:sldMasterIdLst>
  <p:sldIdLst>
    <p:sldId id="256" r:id="rId2"/>
    <p:sldId id="257" r:id="rId3"/>
    <p:sldId id="258" r:id="rId4"/>
    <p:sldId id="268" r:id="rId5"/>
    <p:sldId id="259" r:id="rId6"/>
    <p:sldId id="269" r:id="rId7"/>
    <p:sldId id="261" r:id="rId8"/>
    <p:sldId id="262" r:id="rId9"/>
    <p:sldId id="263" r:id="rId10"/>
    <p:sldId id="264" r:id="rId11"/>
    <p:sldId id="265" r:id="rId12"/>
    <p:sldId id="266" r:id="rId13"/>
    <p:sldId id="267" r:id="rId14"/>
    <p:sldId id="260"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515"/>
    <p:restoredTop sz="94679"/>
  </p:normalViewPr>
  <p:slideViewPr>
    <p:cSldViewPr snapToGrid="0" snapToObjects="1">
      <p:cViewPr varScale="1">
        <p:scale>
          <a:sx n="149" d="100"/>
          <a:sy n="149" d="100"/>
        </p:scale>
        <p:origin x="192" y="3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E1B9630-731A-4750-B98D-D43DDA324CA7}" type="doc">
      <dgm:prSet loTypeId="urn:microsoft.com/office/officeart/2005/8/layout/process2" loCatId="process" qsTypeId="urn:microsoft.com/office/officeart/2005/8/quickstyle/simple1" qsCatId="simple" csTypeId="urn:microsoft.com/office/officeart/2005/8/colors/accent1_2" csCatId="accent1" phldr="1"/>
      <dgm:spPr/>
      <dgm:t>
        <a:bodyPr/>
        <a:lstStyle/>
        <a:p>
          <a:endParaRPr lang="en-US"/>
        </a:p>
      </dgm:t>
    </dgm:pt>
    <dgm:pt modelId="{853B1D16-3EE9-448B-9DA0-CAC8E73DF878}">
      <dgm:prSet/>
      <dgm:spPr/>
      <dgm:t>
        <a:bodyPr/>
        <a:lstStyle/>
        <a:p>
          <a:r>
            <a:rPr lang="en-US">
              <a:latin typeface="Times New Roman" panose="02020603050405020304" pitchFamily="18" charset="0"/>
              <a:cs typeface="Times New Roman" panose="02020603050405020304" pitchFamily="18" charset="0"/>
            </a:rPr>
            <a:t>About Dataset: - </a:t>
          </a:r>
        </a:p>
      </dgm:t>
    </dgm:pt>
    <dgm:pt modelId="{851A60D1-6FCA-49C7-8E23-1D9D051623B9}" type="parTrans" cxnId="{6B0CDE2A-F8A0-4C60-9F51-1E675D59975D}">
      <dgm:prSet/>
      <dgm:spPr/>
      <dgm:t>
        <a:bodyPr/>
        <a:lstStyle/>
        <a:p>
          <a:endParaRPr lang="en-US"/>
        </a:p>
      </dgm:t>
    </dgm:pt>
    <dgm:pt modelId="{BFAAB7B6-6C7E-4BF1-A5FD-3A293D9B7179}" type="sibTrans" cxnId="{6B0CDE2A-F8A0-4C60-9F51-1E675D59975D}">
      <dgm:prSet/>
      <dgm:spPr/>
      <dgm:t>
        <a:bodyPr/>
        <a:lstStyle/>
        <a:p>
          <a:endParaRPr lang="en-US"/>
        </a:p>
      </dgm:t>
    </dgm:pt>
    <dgm:pt modelId="{74E5246D-1FFF-4332-A23A-865B3E18161D}">
      <dgm:prSet/>
      <dgm:spPr/>
      <dgm:t>
        <a:bodyPr/>
        <a:lstStyle/>
        <a:p>
          <a:r>
            <a:rPr lang="en-US" dirty="0">
              <a:latin typeface="Times New Roman" panose="02020603050405020304" pitchFamily="18" charset="0"/>
              <a:cs typeface="Times New Roman" panose="02020603050405020304" pitchFamily="18" charset="0"/>
            </a:rPr>
            <a:t>The Dataset was acquired from Kaggle website where it was created from the Movie Database (TMDB) which is a popular, user editable database for movies and TV shows. </a:t>
          </a:r>
        </a:p>
      </dgm:t>
    </dgm:pt>
    <dgm:pt modelId="{ADF382A8-8790-43AF-B46B-0D999692FFFA}" type="parTrans" cxnId="{C7593709-6AAC-45B6-9A54-6CC7D0F0DDE2}">
      <dgm:prSet/>
      <dgm:spPr/>
      <dgm:t>
        <a:bodyPr/>
        <a:lstStyle/>
        <a:p>
          <a:endParaRPr lang="en-US"/>
        </a:p>
      </dgm:t>
    </dgm:pt>
    <dgm:pt modelId="{348510AE-269D-4A6B-94EB-F19D7FAD32BC}" type="sibTrans" cxnId="{C7593709-6AAC-45B6-9A54-6CC7D0F0DDE2}">
      <dgm:prSet/>
      <dgm:spPr/>
      <dgm:t>
        <a:bodyPr/>
        <a:lstStyle/>
        <a:p>
          <a:endParaRPr lang="en-US"/>
        </a:p>
      </dgm:t>
    </dgm:pt>
    <dgm:pt modelId="{3AAB6563-EF93-4955-8FB0-67BE30254F9C}">
      <dgm:prSet/>
      <dgm:spPr/>
      <dgm:t>
        <a:bodyPr/>
        <a:lstStyle/>
        <a:p>
          <a:r>
            <a:rPr lang="en-US" dirty="0">
              <a:latin typeface="Times New Roman" panose="02020603050405020304" pitchFamily="18" charset="0"/>
              <a:cs typeface="Times New Roman" panose="02020603050405020304" pitchFamily="18" charset="0"/>
            </a:rPr>
            <a:t>This is the dataset for 10000 Popular movies based on their TMDB ratings.</a:t>
          </a:r>
        </a:p>
      </dgm:t>
    </dgm:pt>
    <dgm:pt modelId="{060DA4FC-0A55-4A39-85F9-EDDC554D7B93}" type="parTrans" cxnId="{6371256E-C057-4B1A-8697-90DEB95B1784}">
      <dgm:prSet/>
      <dgm:spPr/>
      <dgm:t>
        <a:bodyPr/>
        <a:lstStyle/>
        <a:p>
          <a:endParaRPr lang="en-US"/>
        </a:p>
      </dgm:t>
    </dgm:pt>
    <dgm:pt modelId="{7781CDC2-05C7-4E3A-8620-2EDC6510840E}" type="sibTrans" cxnId="{6371256E-C057-4B1A-8697-90DEB95B1784}">
      <dgm:prSet/>
      <dgm:spPr/>
      <dgm:t>
        <a:bodyPr/>
        <a:lstStyle/>
        <a:p>
          <a:endParaRPr lang="en-US"/>
        </a:p>
      </dgm:t>
    </dgm:pt>
    <dgm:pt modelId="{9630C719-347B-244E-AA1F-E73AD39875AE}" type="pres">
      <dgm:prSet presAssocID="{DE1B9630-731A-4750-B98D-D43DDA324CA7}" presName="linearFlow" presStyleCnt="0">
        <dgm:presLayoutVars>
          <dgm:resizeHandles val="exact"/>
        </dgm:presLayoutVars>
      </dgm:prSet>
      <dgm:spPr/>
    </dgm:pt>
    <dgm:pt modelId="{3909BEA5-9E15-DA43-A308-75D0039DD4FD}" type="pres">
      <dgm:prSet presAssocID="{853B1D16-3EE9-448B-9DA0-CAC8E73DF878}" presName="node" presStyleLbl="node1" presStyleIdx="0" presStyleCnt="1" custScaleY="100098">
        <dgm:presLayoutVars>
          <dgm:bulletEnabled val="1"/>
        </dgm:presLayoutVars>
      </dgm:prSet>
      <dgm:spPr/>
    </dgm:pt>
  </dgm:ptLst>
  <dgm:cxnLst>
    <dgm:cxn modelId="{C7593709-6AAC-45B6-9A54-6CC7D0F0DDE2}" srcId="{853B1D16-3EE9-448B-9DA0-CAC8E73DF878}" destId="{74E5246D-1FFF-4332-A23A-865B3E18161D}" srcOrd="0" destOrd="0" parTransId="{ADF382A8-8790-43AF-B46B-0D999692FFFA}" sibTransId="{348510AE-269D-4A6B-94EB-F19D7FAD32BC}"/>
    <dgm:cxn modelId="{6B0CDE2A-F8A0-4C60-9F51-1E675D59975D}" srcId="{DE1B9630-731A-4750-B98D-D43DDA324CA7}" destId="{853B1D16-3EE9-448B-9DA0-CAC8E73DF878}" srcOrd="0" destOrd="0" parTransId="{851A60D1-6FCA-49C7-8E23-1D9D051623B9}" sibTransId="{BFAAB7B6-6C7E-4BF1-A5FD-3A293D9B7179}"/>
    <dgm:cxn modelId="{6371256E-C057-4B1A-8697-90DEB95B1784}" srcId="{853B1D16-3EE9-448B-9DA0-CAC8E73DF878}" destId="{3AAB6563-EF93-4955-8FB0-67BE30254F9C}" srcOrd="1" destOrd="0" parTransId="{060DA4FC-0A55-4A39-85F9-EDDC554D7B93}" sibTransId="{7781CDC2-05C7-4E3A-8620-2EDC6510840E}"/>
    <dgm:cxn modelId="{982C8F74-2FA2-674E-BF51-CF1AA37FA1F6}" type="presOf" srcId="{853B1D16-3EE9-448B-9DA0-CAC8E73DF878}" destId="{3909BEA5-9E15-DA43-A308-75D0039DD4FD}" srcOrd="0" destOrd="0" presId="urn:microsoft.com/office/officeart/2005/8/layout/process2"/>
    <dgm:cxn modelId="{4328858A-E154-EA46-BAD6-FD98C16BE6DB}" type="presOf" srcId="{74E5246D-1FFF-4332-A23A-865B3E18161D}" destId="{3909BEA5-9E15-DA43-A308-75D0039DD4FD}" srcOrd="0" destOrd="1" presId="urn:microsoft.com/office/officeart/2005/8/layout/process2"/>
    <dgm:cxn modelId="{858C3AA5-BF41-754C-A78A-12D327AC293D}" type="presOf" srcId="{3AAB6563-EF93-4955-8FB0-67BE30254F9C}" destId="{3909BEA5-9E15-DA43-A308-75D0039DD4FD}" srcOrd="0" destOrd="2" presId="urn:microsoft.com/office/officeart/2005/8/layout/process2"/>
    <dgm:cxn modelId="{1D2F2BDA-BECF-2C4A-BF71-4BA2565DFF89}" type="presOf" srcId="{DE1B9630-731A-4750-B98D-D43DDA324CA7}" destId="{9630C719-347B-244E-AA1F-E73AD39875AE}" srcOrd="0" destOrd="0" presId="urn:microsoft.com/office/officeart/2005/8/layout/process2"/>
    <dgm:cxn modelId="{C27F4413-3E0F-2741-9D7A-B962B63E986C}" type="presParOf" srcId="{9630C719-347B-244E-AA1F-E73AD39875AE}" destId="{3909BEA5-9E15-DA43-A308-75D0039DD4FD}" srcOrd="0" destOrd="0" presId="urn:microsoft.com/office/officeart/2005/8/layout/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909BEA5-9E15-DA43-A308-75D0039DD4FD}">
      <dsp:nvSpPr>
        <dsp:cNvPr id="0" name=""/>
        <dsp:cNvSpPr/>
      </dsp:nvSpPr>
      <dsp:spPr>
        <a:xfrm>
          <a:off x="0" y="2541"/>
          <a:ext cx="4391588" cy="520762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US" sz="3300" kern="1200">
              <a:latin typeface="Times New Roman" panose="02020603050405020304" pitchFamily="18" charset="0"/>
              <a:cs typeface="Times New Roman" panose="02020603050405020304" pitchFamily="18" charset="0"/>
            </a:rPr>
            <a:t>About Dataset: - </a:t>
          </a:r>
        </a:p>
        <a:p>
          <a:pPr marL="228600" lvl="1" indent="-228600" algn="l" defTabSz="1155700">
            <a:lnSpc>
              <a:spcPct val="90000"/>
            </a:lnSpc>
            <a:spcBef>
              <a:spcPct val="0"/>
            </a:spcBef>
            <a:spcAft>
              <a:spcPct val="15000"/>
            </a:spcAft>
            <a:buChar char="•"/>
          </a:pPr>
          <a:r>
            <a:rPr lang="en-US" sz="2600" kern="1200" dirty="0">
              <a:latin typeface="Times New Roman" panose="02020603050405020304" pitchFamily="18" charset="0"/>
              <a:cs typeface="Times New Roman" panose="02020603050405020304" pitchFamily="18" charset="0"/>
            </a:rPr>
            <a:t>The Dataset was acquired from Kaggle website where it was created from the Movie Database (TMDB) which is a popular, user editable database for movies and TV shows. </a:t>
          </a:r>
        </a:p>
        <a:p>
          <a:pPr marL="228600" lvl="1" indent="-228600" algn="l" defTabSz="1155700">
            <a:lnSpc>
              <a:spcPct val="90000"/>
            </a:lnSpc>
            <a:spcBef>
              <a:spcPct val="0"/>
            </a:spcBef>
            <a:spcAft>
              <a:spcPct val="15000"/>
            </a:spcAft>
            <a:buChar char="•"/>
          </a:pPr>
          <a:r>
            <a:rPr lang="en-US" sz="2600" kern="1200" dirty="0">
              <a:latin typeface="Times New Roman" panose="02020603050405020304" pitchFamily="18" charset="0"/>
              <a:cs typeface="Times New Roman" panose="02020603050405020304" pitchFamily="18" charset="0"/>
            </a:rPr>
            <a:t>This is the dataset for 10000 Popular movies based on their TMDB ratings.</a:t>
          </a:r>
        </a:p>
      </dsp:txBody>
      <dsp:txXfrm>
        <a:off x="128625" y="131166"/>
        <a:ext cx="4134338" cy="4950371"/>
      </dsp:txXfrm>
    </dsp:sp>
  </dsp:spTree>
</dsp:drawing>
</file>

<file path=ppt/diagrams/layout1.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B58E14-23EC-4C25-974C-48FA83988655}"/>
              </a:ext>
            </a:extLst>
          </p:cNvPr>
          <p:cNvSpPr>
            <a:spLocks noGrp="1"/>
          </p:cNvSpPr>
          <p:nvPr>
            <p:ph type="ctrTitle"/>
          </p:nvPr>
        </p:nvSpPr>
        <p:spPr>
          <a:xfrm>
            <a:off x="517870" y="978408"/>
            <a:ext cx="5021183" cy="5074226"/>
          </a:xfrm>
        </p:spPr>
        <p:txBody>
          <a:bodyPr anchor="b">
            <a:normAutofit/>
          </a:bodyPr>
          <a:lstStyle>
            <a:lvl1pPr algn="l">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2E9FEDD4-20A1-49F6-9E3E-0B26B426BB73}"/>
              </a:ext>
            </a:extLst>
          </p:cNvPr>
          <p:cNvSpPr>
            <a:spLocks noGrp="1"/>
          </p:cNvSpPr>
          <p:nvPr>
            <p:ph type="subTitle" idx="1"/>
          </p:nvPr>
        </p:nvSpPr>
        <p:spPr>
          <a:xfrm>
            <a:off x="6662167" y="3602038"/>
            <a:ext cx="5021183" cy="2244580"/>
          </a:xfrm>
        </p:spPr>
        <p:txBody>
          <a:bodyPr anchor="b">
            <a:normAutofit/>
          </a:bodyPr>
          <a:lstStyle>
            <a:lvl1pPr marL="0" indent="0" algn="l">
              <a:lnSpc>
                <a:spcPct val="100000"/>
              </a:lnSpc>
              <a:buNone/>
              <a:defRPr sz="2200" i="1"/>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6580A32F-E6F3-4C2E-B9E3-E47868E42511}"/>
              </a:ext>
            </a:extLst>
          </p:cNvPr>
          <p:cNvSpPr>
            <a:spLocks noGrp="1"/>
          </p:cNvSpPr>
          <p:nvPr>
            <p:ph type="dt" sz="half" idx="10"/>
          </p:nvPr>
        </p:nvSpPr>
        <p:spPr/>
        <p:txBody>
          <a:bodyPr/>
          <a:lstStyle/>
          <a:p>
            <a:fld id="{5E7AA473-D82F-4EFF-9DF7-AE6D83C51288}" type="datetime1">
              <a:rPr lang="en-US" smtClean="0"/>
              <a:t>5/10/22</a:t>
            </a:fld>
            <a:endParaRPr lang="en-US"/>
          </a:p>
        </p:txBody>
      </p:sp>
      <p:sp>
        <p:nvSpPr>
          <p:cNvPr id="5" name="Footer Placeholder 4">
            <a:extLst>
              <a:ext uri="{FF2B5EF4-FFF2-40B4-BE49-F238E27FC236}">
                <a16:creationId xmlns:a16="http://schemas.microsoft.com/office/drawing/2014/main" id="{78806724-A87A-4231-BFD9-277482AF78C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730D1AF-36B8-4BB8-BD6A-71194F7BC31C}"/>
              </a:ext>
            </a:extLst>
          </p:cNvPr>
          <p:cNvSpPr>
            <a:spLocks noGrp="1"/>
          </p:cNvSpPr>
          <p:nvPr>
            <p:ph type="sldNum" sz="quarter" idx="12"/>
          </p:nvPr>
        </p:nvSpPr>
        <p:spPr/>
        <p:txBody>
          <a:bodyPr/>
          <a:lstStyle/>
          <a:p>
            <a:fld id="{DFDF98CC-160E-494C-8C3C-8CDC5FA257DE}" type="slidenum">
              <a:rPr lang="en-US" smtClean="0"/>
              <a:t>‹#›</a:t>
            </a:fld>
            <a:endParaRPr lang="en-US"/>
          </a:p>
        </p:txBody>
      </p:sp>
      <p:sp>
        <p:nvSpPr>
          <p:cNvPr id="8" name="Rectangle 7">
            <a:extLst>
              <a:ext uri="{FF2B5EF4-FFF2-40B4-BE49-F238E27FC236}">
                <a16:creationId xmlns:a16="http://schemas.microsoft.com/office/drawing/2014/main" id="{F3FF94B3-6D3E-44FE-BB02-A9027C0003C7}"/>
              </a:ext>
              <a:ext uri="{C183D7F6-B498-43B3-948B-1728B52AA6E4}">
                <adec:decorative xmlns:adec="http://schemas.microsoft.com/office/drawing/2017/decorative" val="1"/>
              </a:ext>
            </a:extLst>
          </p:cNvPr>
          <p:cNvSpPr/>
          <p:nvPr/>
        </p:nvSpPr>
        <p:spPr>
          <a:xfrm>
            <a:off x="6662168" y="6209925"/>
            <a:ext cx="5021183"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938247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DF6B8E-1D8E-4105-9BBB-D53AD24B7381}"/>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03825530-6629-4FEA-9670-EB21A2F5BA4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C664C7A-A73F-46F5-BC33-696671DAEEE7}"/>
              </a:ext>
            </a:extLst>
          </p:cNvPr>
          <p:cNvSpPr>
            <a:spLocks noGrp="1"/>
          </p:cNvSpPr>
          <p:nvPr>
            <p:ph type="dt" sz="half" idx="10"/>
          </p:nvPr>
        </p:nvSpPr>
        <p:spPr/>
        <p:txBody>
          <a:bodyPr/>
          <a:lstStyle/>
          <a:p>
            <a:fld id="{1E12F1F0-FE2D-4C1C-B320-8CB9BE735F0F}" type="datetime1">
              <a:rPr lang="en-US" smtClean="0"/>
              <a:t>5/10/22</a:t>
            </a:fld>
            <a:endParaRPr lang="en-US"/>
          </a:p>
        </p:txBody>
      </p:sp>
      <p:sp>
        <p:nvSpPr>
          <p:cNvPr id="5" name="Footer Placeholder 4">
            <a:extLst>
              <a:ext uri="{FF2B5EF4-FFF2-40B4-BE49-F238E27FC236}">
                <a16:creationId xmlns:a16="http://schemas.microsoft.com/office/drawing/2014/main" id="{512B3CC0-B649-4509-A4B6-DF9D20EFACE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2CECCCA-3F2A-46F3-BF45-7C862FF1D752}"/>
              </a:ext>
            </a:extLst>
          </p:cNvPr>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42028972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D7BD47B-C187-494C-812F-46BE0040B915}"/>
              </a:ext>
              <a:ext uri="{C183D7F6-B498-43B3-948B-1728B52AA6E4}">
                <adec:decorative xmlns:adec="http://schemas.microsoft.com/office/drawing/2017/decorative" val="1"/>
              </a:ext>
            </a:extLst>
          </p:cNvPr>
          <p:cNvSpPr/>
          <p:nvPr/>
        </p:nvSpPr>
        <p:spPr>
          <a:xfrm>
            <a:off x="0" y="0"/>
            <a:ext cx="12188952" cy="6857995"/>
          </a:xfrm>
          <a:prstGeom prst="rect">
            <a:avLst/>
          </a:prstGeom>
          <a:solidFill>
            <a:schemeClr val="bg2">
              <a:lumMod val="9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Vertical Title 1">
            <a:extLst>
              <a:ext uri="{FF2B5EF4-FFF2-40B4-BE49-F238E27FC236}">
                <a16:creationId xmlns:a16="http://schemas.microsoft.com/office/drawing/2014/main" id="{5A50133B-2446-4168-AA17-6538910668FD}"/>
              </a:ext>
            </a:extLst>
          </p:cNvPr>
          <p:cNvSpPr>
            <a:spLocks noGrp="1"/>
          </p:cNvSpPr>
          <p:nvPr>
            <p:ph type="title" orient="vert"/>
          </p:nvPr>
        </p:nvSpPr>
        <p:spPr>
          <a:xfrm>
            <a:off x="6662168" y="996791"/>
            <a:ext cx="5011962" cy="4956928"/>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C006A9AD-2756-4C51-A958-6756301EB938}"/>
              </a:ext>
            </a:extLst>
          </p:cNvPr>
          <p:cNvSpPr>
            <a:spLocks noGrp="1"/>
          </p:cNvSpPr>
          <p:nvPr>
            <p:ph type="body" orient="vert" idx="1"/>
          </p:nvPr>
        </p:nvSpPr>
        <p:spPr>
          <a:xfrm>
            <a:off x="517870" y="996791"/>
            <a:ext cx="5021183" cy="495692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1E42995D-CCEA-43AF-973B-8B6B56A567E8}"/>
              </a:ext>
            </a:extLst>
          </p:cNvPr>
          <p:cNvSpPr>
            <a:spLocks noGrp="1"/>
          </p:cNvSpPr>
          <p:nvPr>
            <p:ph type="dt" sz="half" idx="10"/>
          </p:nvPr>
        </p:nvSpPr>
        <p:spPr/>
        <p:txBody>
          <a:bodyPr/>
          <a:lstStyle/>
          <a:p>
            <a:fld id="{2CF1B96C-10FD-4EBC-9029-9652B7535D02}" type="datetime1">
              <a:rPr lang="en-US" smtClean="0"/>
              <a:t>5/10/22</a:t>
            </a:fld>
            <a:endParaRPr lang="en-US"/>
          </a:p>
        </p:txBody>
      </p:sp>
      <p:sp>
        <p:nvSpPr>
          <p:cNvPr id="5" name="Footer Placeholder 4">
            <a:extLst>
              <a:ext uri="{FF2B5EF4-FFF2-40B4-BE49-F238E27FC236}">
                <a16:creationId xmlns:a16="http://schemas.microsoft.com/office/drawing/2014/main" id="{2A4029CF-BA62-4CCD-956E-FFA0B37B8A3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2CE0B3D-96AB-41B3-ABDD-5B0DE863DAFC}"/>
              </a:ext>
            </a:extLst>
          </p:cNvPr>
          <p:cNvSpPr>
            <a:spLocks noGrp="1"/>
          </p:cNvSpPr>
          <p:nvPr>
            <p:ph type="sldNum" sz="quarter" idx="12"/>
          </p:nvPr>
        </p:nvSpPr>
        <p:spPr/>
        <p:txBody>
          <a:bodyPr/>
          <a:lstStyle/>
          <a:p>
            <a:fld id="{DFDF98CC-160E-494C-8C3C-8CDC5FA257DE}" type="slidenum">
              <a:rPr lang="en-US" smtClean="0"/>
              <a:t>‹#›</a:t>
            </a:fld>
            <a:endParaRPr lang="en-US"/>
          </a:p>
        </p:txBody>
      </p:sp>
      <p:sp>
        <p:nvSpPr>
          <p:cNvPr id="12" name="Rectangle 11">
            <a:extLst>
              <a:ext uri="{FF2B5EF4-FFF2-40B4-BE49-F238E27FC236}">
                <a16:creationId xmlns:a16="http://schemas.microsoft.com/office/drawing/2014/main" id="{4618136A-0796-46EB-89BB-4C73C0258FE9}"/>
              </a:ext>
              <a:ext uri="{C183D7F6-B498-43B3-948B-1728B52AA6E4}">
                <adec:decorative xmlns:adec="http://schemas.microsoft.com/office/drawing/2017/decorative" val="1"/>
              </a:ext>
            </a:extLst>
          </p:cNvPr>
          <p:cNvSpPr/>
          <p:nvPr/>
        </p:nvSpPr>
        <p:spPr>
          <a:xfrm>
            <a:off x="6662168" y="6209925"/>
            <a:ext cx="5021183"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89025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363D8A-C68D-4CF9-9D15-3E09BCC09F66}"/>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524D94C-E537-4FF3-AAF8-A85F05C31A7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824B1D4-6731-4993-8609-16C1D3327986}"/>
              </a:ext>
            </a:extLst>
          </p:cNvPr>
          <p:cNvSpPr>
            <a:spLocks noGrp="1"/>
          </p:cNvSpPr>
          <p:nvPr>
            <p:ph type="dt" sz="half" idx="10"/>
          </p:nvPr>
        </p:nvSpPr>
        <p:spPr/>
        <p:txBody>
          <a:bodyPr/>
          <a:lstStyle/>
          <a:p>
            <a:fld id="{14878474-CC00-4A95-9D50-A41C12D1EEC4}" type="datetime1">
              <a:rPr lang="en-US" smtClean="0"/>
              <a:t>5/10/22</a:t>
            </a:fld>
            <a:endParaRPr lang="en-US"/>
          </a:p>
        </p:txBody>
      </p:sp>
      <p:sp>
        <p:nvSpPr>
          <p:cNvPr id="5" name="Footer Placeholder 4">
            <a:extLst>
              <a:ext uri="{FF2B5EF4-FFF2-40B4-BE49-F238E27FC236}">
                <a16:creationId xmlns:a16="http://schemas.microsoft.com/office/drawing/2014/main" id="{3DFB7BBD-CEEB-4256-84B2-6D907E11880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972A8B7-F430-4F4A-BB63-481F51E58800}"/>
              </a:ext>
            </a:extLst>
          </p:cNvPr>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1811813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BAC1C-A332-4BA5-8C9C-FE0396C81619}"/>
              </a:ext>
            </a:extLst>
          </p:cNvPr>
          <p:cNvSpPr>
            <a:spLocks noGrp="1"/>
          </p:cNvSpPr>
          <p:nvPr>
            <p:ph type="title"/>
          </p:nvPr>
        </p:nvSpPr>
        <p:spPr>
          <a:xfrm>
            <a:off x="517870" y="978408"/>
            <a:ext cx="5020056" cy="4870974"/>
          </a:xfrm>
        </p:spPr>
        <p:txBody>
          <a:bodyPr anchor="t">
            <a:normAutofit/>
          </a:bodyPr>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50D8D137-710E-4125-B5E9-F63E7F1C9C9D}"/>
              </a:ext>
            </a:extLst>
          </p:cNvPr>
          <p:cNvSpPr>
            <a:spLocks noGrp="1"/>
          </p:cNvSpPr>
          <p:nvPr>
            <p:ph type="body" idx="1"/>
          </p:nvPr>
        </p:nvSpPr>
        <p:spPr>
          <a:xfrm>
            <a:off x="6662167" y="3566639"/>
            <a:ext cx="5021183" cy="2279979"/>
          </a:xfrm>
        </p:spPr>
        <p:txBody>
          <a:bodyPr anchor="b">
            <a:normAutofit/>
          </a:bodyPr>
          <a:lstStyle>
            <a:lvl1pPr marL="0" indent="0">
              <a:buNone/>
              <a:defRPr sz="2200" i="1">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D5480C5-E9A6-425E-B050-03E444BE92C9}"/>
              </a:ext>
            </a:extLst>
          </p:cNvPr>
          <p:cNvSpPr>
            <a:spLocks noGrp="1"/>
          </p:cNvSpPr>
          <p:nvPr>
            <p:ph type="dt" sz="half" idx="10"/>
          </p:nvPr>
        </p:nvSpPr>
        <p:spPr/>
        <p:txBody>
          <a:bodyPr/>
          <a:lstStyle/>
          <a:p>
            <a:fld id="{7F38C8B4-7FBB-408F-BDB9-F0496874AFB2}" type="datetime1">
              <a:rPr lang="en-US" smtClean="0"/>
              <a:t>5/10/22</a:t>
            </a:fld>
            <a:endParaRPr lang="en-US"/>
          </a:p>
        </p:txBody>
      </p:sp>
      <p:sp>
        <p:nvSpPr>
          <p:cNvPr id="5" name="Footer Placeholder 4">
            <a:extLst>
              <a:ext uri="{FF2B5EF4-FFF2-40B4-BE49-F238E27FC236}">
                <a16:creationId xmlns:a16="http://schemas.microsoft.com/office/drawing/2014/main" id="{951B4831-6C0B-4E0B-A341-91E4C5D36B7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F011EE6-252D-46DD-94DF-C42657EF2CD9}"/>
              </a:ext>
            </a:extLst>
          </p:cNvPr>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7291871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604B06-C54A-4B7B-B6D1-436428EAF8E2}"/>
              </a:ext>
            </a:extLst>
          </p:cNvPr>
          <p:cNvSpPr>
            <a:spLocks noGrp="1"/>
          </p:cNvSpPr>
          <p:nvPr>
            <p:ph type="title"/>
          </p:nvPr>
        </p:nvSpPr>
        <p:spPr>
          <a:xfrm>
            <a:off x="517870" y="978408"/>
            <a:ext cx="5021182" cy="5207699"/>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5723919-9A2F-4D97-8F31-6E35BD5975B0}"/>
              </a:ext>
            </a:extLst>
          </p:cNvPr>
          <p:cNvSpPr>
            <a:spLocks noGrp="1"/>
          </p:cNvSpPr>
          <p:nvPr>
            <p:ph sz="half" idx="1"/>
          </p:nvPr>
        </p:nvSpPr>
        <p:spPr>
          <a:xfrm>
            <a:off x="6063049" y="969264"/>
            <a:ext cx="5290751" cy="25551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7F8DA345-F684-4BAA-A22C-E725B3A6037F}"/>
              </a:ext>
            </a:extLst>
          </p:cNvPr>
          <p:cNvSpPr>
            <a:spLocks noGrp="1"/>
          </p:cNvSpPr>
          <p:nvPr>
            <p:ph sz="half" idx="2"/>
          </p:nvPr>
        </p:nvSpPr>
        <p:spPr>
          <a:xfrm>
            <a:off x="6063049" y="3621849"/>
            <a:ext cx="5290751" cy="25551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6399C52-9753-45D8-9646-CF31BB01577C}"/>
              </a:ext>
            </a:extLst>
          </p:cNvPr>
          <p:cNvSpPr>
            <a:spLocks noGrp="1"/>
          </p:cNvSpPr>
          <p:nvPr>
            <p:ph type="dt" sz="half" idx="10"/>
          </p:nvPr>
        </p:nvSpPr>
        <p:spPr/>
        <p:txBody>
          <a:bodyPr/>
          <a:lstStyle/>
          <a:p>
            <a:fld id="{2BB8EE20-A5E2-47D3-8F6D-A2BA7AB2E093}" type="datetime1">
              <a:rPr lang="en-US" smtClean="0"/>
              <a:t>5/10/22</a:t>
            </a:fld>
            <a:endParaRPr lang="en-US"/>
          </a:p>
        </p:txBody>
      </p:sp>
      <p:sp>
        <p:nvSpPr>
          <p:cNvPr id="6" name="Footer Placeholder 5">
            <a:extLst>
              <a:ext uri="{FF2B5EF4-FFF2-40B4-BE49-F238E27FC236}">
                <a16:creationId xmlns:a16="http://schemas.microsoft.com/office/drawing/2014/main" id="{C2F95E57-622C-4199-940E-F5462E1AC44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01B7592-00E8-41EF-B749-2A5EA8E460DA}"/>
              </a:ext>
            </a:extLst>
          </p:cNvPr>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11163450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BF4AA536-072F-4374-926E-17E038EC7E98}"/>
              </a:ext>
              <a:ext uri="{C183D7F6-B498-43B3-948B-1728B52AA6E4}">
                <adec:decorative xmlns:adec="http://schemas.microsoft.com/office/drawing/2017/decorative" val="1"/>
              </a:ext>
            </a:extLst>
          </p:cNvPr>
          <p:cNvSpPr/>
          <p:nvPr/>
        </p:nvSpPr>
        <p:spPr>
          <a:xfrm>
            <a:off x="0" y="0"/>
            <a:ext cx="12188952" cy="6857995"/>
          </a:xfrm>
          <a:prstGeom prst="rect">
            <a:avLst/>
          </a:prstGeom>
          <a:solidFill>
            <a:schemeClr val="bg2">
              <a:lumMod val="9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cap="none" spc="0" dirty="0">
              <a:ln w="0"/>
              <a:solidFill>
                <a:schemeClr val="tx1"/>
              </a:solidFill>
              <a:effectLst>
                <a:outerShdw blurRad="38100" dist="19050" dir="2700000" algn="tl" rotWithShape="0">
                  <a:schemeClr val="dk1">
                    <a:alpha val="40000"/>
                  </a:schemeClr>
                </a:outerShdw>
              </a:effectLst>
            </a:endParaRPr>
          </a:p>
        </p:txBody>
      </p:sp>
      <p:sp>
        <p:nvSpPr>
          <p:cNvPr id="13" name="Rectangle 12">
            <a:extLst>
              <a:ext uri="{FF2B5EF4-FFF2-40B4-BE49-F238E27FC236}">
                <a16:creationId xmlns:a16="http://schemas.microsoft.com/office/drawing/2014/main" id="{A2291277-967B-4176-B40B-9EC360626994}"/>
              </a:ext>
            </a:extLst>
          </p:cNvPr>
          <p:cNvSpPr/>
          <p:nvPr/>
        </p:nvSpPr>
        <p:spPr>
          <a:xfrm>
            <a:off x="517869" y="508090"/>
            <a:ext cx="11155680"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cap="none" spc="0">
              <a:ln w="0"/>
              <a:solidFill>
                <a:schemeClr val="tx1"/>
              </a:solidFill>
              <a:effectLst>
                <a:outerShdw blurRad="38100" dist="19050" dir="2700000" algn="tl" rotWithShape="0">
                  <a:schemeClr val="dk1">
                    <a:alpha val="40000"/>
                  </a:schemeClr>
                </a:outerShdw>
              </a:effectLst>
            </a:endParaRPr>
          </a:p>
        </p:txBody>
      </p:sp>
      <p:sp>
        <p:nvSpPr>
          <p:cNvPr id="2" name="Title 1">
            <a:extLst>
              <a:ext uri="{FF2B5EF4-FFF2-40B4-BE49-F238E27FC236}">
                <a16:creationId xmlns:a16="http://schemas.microsoft.com/office/drawing/2014/main" id="{FCB11C00-F7CB-4484-807A-D12745CD3CC8}"/>
              </a:ext>
            </a:extLst>
          </p:cNvPr>
          <p:cNvSpPr>
            <a:spLocks noGrp="1"/>
          </p:cNvSpPr>
          <p:nvPr>
            <p:ph type="title"/>
          </p:nvPr>
        </p:nvSpPr>
        <p:spPr>
          <a:xfrm>
            <a:off x="517869" y="978119"/>
            <a:ext cx="11165481" cy="1073056"/>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0FAAA6E-E243-48B3-9585-3C1420B3E19F}"/>
              </a:ext>
            </a:extLst>
          </p:cNvPr>
          <p:cNvSpPr>
            <a:spLocks noGrp="1"/>
          </p:cNvSpPr>
          <p:nvPr>
            <p:ph type="body" idx="1"/>
          </p:nvPr>
        </p:nvSpPr>
        <p:spPr>
          <a:xfrm>
            <a:off x="517870" y="2178908"/>
            <a:ext cx="5020056" cy="654908"/>
          </a:xfrm>
        </p:spPr>
        <p:txBody>
          <a:bodyPr anchor="b">
            <a:normAutofit/>
          </a:bodyPr>
          <a:lstStyle>
            <a:lvl1pPr marL="0" indent="0">
              <a:buNone/>
              <a:defRPr sz="22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6ED01B8-0F2E-41A4-B21C-334393F6A677}"/>
              </a:ext>
            </a:extLst>
          </p:cNvPr>
          <p:cNvSpPr>
            <a:spLocks noGrp="1"/>
          </p:cNvSpPr>
          <p:nvPr>
            <p:ph sz="half" idx="2"/>
          </p:nvPr>
        </p:nvSpPr>
        <p:spPr>
          <a:xfrm>
            <a:off x="517870" y="2876085"/>
            <a:ext cx="5020056" cy="33228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9A89B23F-3E60-415A-9CE7-0928B5CFB2B3}"/>
              </a:ext>
            </a:extLst>
          </p:cNvPr>
          <p:cNvSpPr>
            <a:spLocks noGrp="1"/>
          </p:cNvSpPr>
          <p:nvPr>
            <p:ph type="body" sz="quarter" idx="3"/>
          </p:nvPr>
        </p:nvSpPr>
        <p:spPr>
          <a:xfrm>
            <a:off x="6662168" y="2178908"/>
            <a:ext cx="5021182" cy="654908"/>
          </a:xfrm>
        </p:spPr>
        <p:txBody>
          <a:bodyPr anchor="b">
            <a:normAutofit/>
          </a:bodyPr>
          <a:lstStyle>
            <a:lvl1pPr marL="0" indent="0">
              <a:buNone/>
              <a:defRPr sz="22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0223446-0CDC-402B-8D71-D9D29F6DFFCC}"/>
              </a:ext>
            </a:extLst>
          </p:cNvPr>
          <p:cNvSpPr>
            <a:spLocks noGrp="1"/>
          </p:cNvSpPr>
          <p:nvPr>
            <p:ph sz="quarter" idx="4"/>
          </p:nvPr>
        </p:nvSpPr>
        <p:spPr>
          <a:xfrm>
            <a:off x="6662168" y="2876085"/>
            <a:ext cx="5021182" cy="33228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002B77D3-C6EC-4FFD-9E10-24E1AC542019}"/>
              </a:ext>
            </a:extLst>
          </p:cNvPr>
          <p:cNvSpPr>
            <a:spLocks noGrp="1"/>
          </p:cNvSpPr>
          <p:nvPr>
            <p:ph type="dt" sz="half" idx="10"/>
          </p:nvPr>
        </p:nvSpPr>
        <p:spPr>
          <a:xfrm>
            <a:off x="517870" y="6420414"/>
            <a:ext cx="2743200" cy="365125"/>
          </a:xfrm>
        </p:spPr>
        <p:txBody>
          <a:bodyPr/>
          <a:lstStyle/>
          <a:p>
            <a:fld id="{3382CF99-132F-413F-B7EF-71A5C33F2ED6}" type="datetime1">
              <a:rPr lang="en-US" smtClean="0"/>
              <a:t>5/10/22</a:t>
            </a:fld>
            <a:endParaRPr lang="en-US"/>
          </a:p>
        </p:txBody>
      </p:sp>
      <p:sp>
        <p:nvSpPr>
          <p:cNvPr id="8" name="Footer Placeholder 7">
            <a:extLst>
              <a:ext uri="{FF2B5EF4-FFF2-40B4-BE49-F238E27FC236}">
                <a16:creationId xmlns:a16="http://schemas.microsoft.com/office/drawing/2014/main" id="{209DF31B-BD07-4DC2-95C2-B77E51AAEFF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454CE5A-3A0A-4AAB-81D2-F1C20636E54C}"/>
              </a:ext>
            </a:extLst>
          </p:cNvPr>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5215476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8216B8-52AB-412B-BBE7-B6BE698FA29B}"/>
              </a:ext>
            </a:extLst>
          </p:cNvPr>
          <p:cNvSpPr>
            <a:spLocks noGrp="1"/>
          </p:cNvSpPr>
          <p:nvPr>
            <p:ph type="title"/>
          </p:nvPr>
        </p:nvSpPr>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0BF779C3-9D19-467E-A5D2-0920834DA13C}"/>
              </a:ext>
            </a:extLst>
          </p:cNvPr>
          <p:cNvSpPr>
            <a:spLocks noGrp="1"/>
          </p:cNvSpPr>
          <p:nvPr>
            <p:ph type="dt" sz="half" idx="10"/>
          </p:nvPr>
        </p:nvSpPr>
        <p:spPr/>
        <p:txBody>
          <a:bodyPr/>
          <a:lstStyle/>
          <a:p>
            <a:fld id="{1F17AE06-98E0-4D9F-A059-92C3548821BB}" type="datetime1">
              <a:rPr lang="en-US" smtClean="0"/>
              <a:t>5/10/22</a:t>
            </a:fld>
            <a:endParaRPr lang="en-US"/>
          </a:p>
        </p:txBody>
      </p:sp>
      <p:sp>
        <p:nvSpPr>
          <p:cNvPr id="4" name="Footer Placeholder 3">
            <a:extLst>
              <a:ext uri="{FF2B5EF4-FFF2-40B4-BE49-F238E27FC236}">
                <a16:creationId xmlns:a16="http://schemas.microsoft.com/office/drawing/2014/main" id="{8E272BB4-C8D8-4F74-9677-5AC979932A7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96B49B8-779F-4492-ABD9-96F0D042AC41}"/>
              </a:ext>
            </a:extLst>
          </p:cNvPr>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42219225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3B976BF-9339-48D6-881A-280D15492E05}"/>
              </a:ext>
            </a:extLst>
          </p:cNvPr>
          <p:cNvSpPr>
            <a:spLocks noGrp="1"/>
          </p:cNvSpPr>
          <p:nvPr>
            <p:ph type="dt" sz="half" idx="10"/>
          </p:nvPr>
        </p:nvSpPr>
        <p:spPr/>
        <p:txBody>
          <a:bodyPr/>
          <a:lstStyle/>
          <a:p>
            <a:fld id="{FFBA00CA-3DDC-4705-B840-978EF5EA0707}" type="datetime1">
              <a:rPr lang="en-US" smtClean="0"/>
              <a:t>5/10/22</a:t>
            </a:fld>
            <a:endParaRPr lang="en-US"/>
          </a:p>
        </p:txBody>
      </p:sp>
      <p:sp>
        <p:nvSpPr>
          <p:cNvPr id="3" name="Footer Placeholder 2">
            <a:extLst>
              <a:ext uri="{FF2B5EF4-FFF2-40B4-BE49-F238E27FC236}">
                <a16:creationId xmlns:a16="http://schemas.microsoft.com/office/drawing/2014/main" id="{45277605-C9C8-432E-9662-D7D410B151D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22432B6-4A12-46EF-98A7-B5D50BD516F0}"/>
              </a:ext>
            </a:extLst>
          </p:cNvPr>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24153342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F191C-AF68-4230-A7B2-F8F07B486EDC}"/>
              </a:ext>
            </a:extLst>
          </p:cNvPr>
          <p:cNvSpPr>
            <a:spLocks noGrp="1"/>
          </p:cNvSpPr>
          <p:nvPr>
            <p:ph type="title"/>
          </p:nvPr>
        </p:nvSpPr>
        <p:spPr>
          <a:xfrm>
            <a:off x="517870" y="978408"/>
            <a:ext cx="5020948" cy="2270641"/>
          </a:xfrm>
        </p:spPr>
        <p:txBody>
          <a:bodyPr anchor="t">
            <a:noAutofit/>
          </a:bodyPr>
          <a:lstStyle>
            <a:lvl1pPr>
              <a:defRPr sz="44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358F9F11-5FCF-4D7E-BA51-38CB84277DC9}"/>
              </a:ext>
            </a:extLst>
          </p:cNvPr>
          <p:cNvSpPr>
            <a:spLocks noGrp="1"/>
          </p:cNvSpPr>
          <p:nvPr>
            <p:ph idx="1"/>
          </p:nvPr>
        </p:nvSpPr>
        <p:spPr>
          <a:xfrm>
            <a:off x="6653182" y="987423"/>
            <a:ext cx="5020948" cy="4873625"/>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373B519B-06C0-41BC-95FB-FB1FE436375E}"/>
              </a:ext>
            </a:extLst>
          </p:cNvPr>
          <p:cNvSpPr>
            <a:spLocks noGrp="1"/>
          </p:cNvSpPr>
          <p:nvPr>
            <p:ph type="body" sz="half" idx="2"/>
          </p:nvPr>
        </p:nvSpPr>
        <p:spPr>
          <a:xfrm>
            <a:off x="517870" y="3361038"/>
            <a:ext cx="5020948" cy="2507949"/>
          </a:xfrm>
        </p:spPr>
        <p:txBody>
          <a:bodyPr>
            <a:normAutofit/>
          </a:bodyPr>
          <a:lstStyle>
            <a:lvl1pPr marL="0" indent="0">
              <a:buNone/>
              <a:defRPr sz="2400" b="0" i="1"/>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BB8B70C-015C-4832-AFF6-D033E022746B}"/>
              </a:ext>
            </a:extLst>
          </p:cNvPr>
          <p:cNvSpPr>
            <a:spLocks noGrp="1"/>
          </p:cNvSpPr>
          <p:nvPr>
            <p:ph type="dt" sz="half" idx="10"/>
          </p:nvPr>
        </p:nvSpPr>
        <p:spPr/>
        <p:txBody>
          <a:bodyPr/>
          <a:lstStyle/>
          <a:p>
            <a:fld id="{FC366D49-0BBA-4C5A-AD96-6448CA63451A}" type="datetime1">
              <a:rPr lang="en-US" smtClean="0"/>
              <a:t>5/10/22</a:t>
            </a:fld>
            <a:endParaRPr lang="en-US"/>
          </a:p>
        </p:txBody>
      </p:sp>
      <p:sp>
        <p:nvSpPr>
          <p:cNvPr id="6" name="Footer Placeholder 5">
            <a:extLst>
              <a:ext uri="{FF2B5EF4-FFF2-40B4-BE49-F238E27FC236}">
                <a16:creationId xmlns:a16="http://schemas.microsoft.com/office/drawing/2014/main" id="{BEF1A6FB-8C14-46D1-90A5-0FF11DE7863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782C585-6FA1-4E94-9C1C-A1DEDE551086}"/>
              </a:ext>
            </a:extLst>
          </p:cNvPr>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580731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198B43-D1CE-43F4-A367-EF1FE9688913}"/>
              </a:ext>
            </a:extLst>
          </p:cNvPr>
          <p:cNvSpPr>
            <a:spLocks noGrp="1"/>
          </p:cNvSpPr>
          <p:nvPr>
            <p:ph type="title"/>
          </p:nvPr>
        </p:nvSpPr>
        <p:spPr>
          <a:xfrm>
            <a:off x="517870" y="978408"/>
            <a:ext cx="5020948" cy="2270641"/>
          </a:xfrm>
        </p:spPr>
        <p:txBody>
          <a:bodyPr anchor="t">
            <a:noAutofit/>
          </a:bodyPr>
          <a:lstStyle>
            <a:lvl1pPr>
              <a:defRPr sz="44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E2B73978-8CDF-4C0E-ABA1-7291A0347362}"/>
              </a:ext>
            </a:extLst>
          </p:cNvPr>
          <p:cNvSpPr>
            <a:spLocks noGrp="1"/>
          </p:cNvSpPr>
          <p:nvPr>
            <p:ph type="pic" idx="1"/>
          </p:nvPr>
        </p:nvSpPr>
        <p:spPr>
          <a:xfrm>
            <a:off x="6662168" y="987425"/>
            <a:ext cx="5027005"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45BECC62-ED45-451E-BEC5-A03C6A554D26}"/>
              </a:ext>
            </a:extLst>
          </p:cNvPr>
          <p:cNvSpPr>
            <a:spLocks noGrp="1"/>
          </p:cNvSpPr>
          <p:nvPr>
            <p:ph type="body" sz="half" idx="2"/>
          </p:nvPr>
        </p:nvSpPr>
        <p:spPr>
          <a:xfrm>
            <a:off x="517870" y="3340442"/>
            <a:ext cx="5020948" cy="2528545"/>
          </a:xfrm>
        </p:spPr>
        <p:txBody>
          <a:bodyPr>
            <a:normAutofit/>
          </a:bodyPr>
          <a:lstStyle>
            <a:lvl1pPr marL="0" indent="0">
              <a:buNone/>
              <a:defRPr sz="2200" b="0" i="1"/>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31A7A86-B983-4315-9312-936B4FCF75FE}"/>
              </a:ext>
            </a:extLst>
          </p:cNvPr>
          <p:cNvSpPr>
            <a:spLocks noGrp="1"/>
          </p:cNvSpPr>
          <p:nvPr>
            <p:ph type="dt" sz="half" idx="10"/>
          </p:nvPr>
        </p:nvSpPr>
        <p:spPr/>
        <p:txBody>
          <a:bodyPr/>
          <a:lstStyle/>
          <a:p>
            <a:fld id="{4F4EB293-A316-472D-A8B4-6947CF1A12B7}" type="datetime1">
              <a:rPr lang="en-US" smtClean="0"/>
              <a:t>5/10/22</a:t>
            </a:fld>
            <a:endParaRPr lang="en-US"/>
          </a:p>
        </p:txBody>
      </p:sp>
      <p:sp>
        <p:nvSpPr>
          <p:cNvPr id="6" name="Footer Placeholder 5">
            <a:extLst>
              <a:ext uri="{FF2B5EF4-FFF2-40B4-BE49-F238E27FC236}">
                <a16:creationId xmlns:a16="http://schemas.microsoft.com/office/drawing/2014/main" id="{1E2E88C0-25A5-46F9-AB35-EAD50E6B913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A0F9EA8-45AD-478E-8606-9328245BC8A6}"/>
              </a:ext>
            </a:extLst>
          </p:cNvPr>
          <p:cNvSpPr>
            <a:spLocks noGrp="1"/>
          </p:cNvSpPr>
          <p:nvPr>
            <p:ph type="sldNum" sz="quarter" idx="12"/>
          </p:nvPr>
        </p:nvSpPr>
        <p:spPr/>
        <p:txBody>
          <a:bodyPr/>
          <a:lstStyle/>
          <a:p>
            <a:fld id="{DFDF98CC-160E-494C-8C3C-8CDC5FA257DE}" type="slidenum">
              <a:rPr lang="en-US" smtClean="0"/>
              <a:t>‹#›</a:t>
            </a:fld>
            <a:endParaRPr lang="en-US"/>
          </a:p>
        </p:txBody>
      </p:sp>
      <p:cxnSp>
        <p:nvCxnSpPr>
          <p:cNvPr id="9" name="Straight Connector 8">
            <a:extLst>
              <a:ext uri="{FF2B5EF4-FFF2-40B4-BE49-F238E27FC236}">
                <a16:creationId xmlns:a16="http://schemas.microsoft.com/office/drawing/2014/main" id="{E51E4AC6-B446-4768-97EF-CA4B8261433B}"/>
              </a:ext>
            </a:extLst>
          </p:cNvPr>
          <p:cNvCxnSpPr>
            <a:cxnSpLocks/>
          </p:cNvCxnSpPr>
          <p:nvPr/>
        </p:nvCxnSpPr>
        <p:spPr>
          <a:xfrm>
            <a:off x="11689174" y="2172428"/>
            <a:ext cx="0" cy="3354741"/>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24665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D61AD20-E240-4E6F-AF91-689F7AEEE33A}"/>
              </a:ext>
            </a:extLst>
          </p:cNvPr>
          <p:cNvSpPr>
            <a:spLocks noGrp="1"/>
          </p:cNvSpPr>
          <p:nvPr>
            <p:ph type="title"/>
          </p:nvPr>
        </p:nvSpPr>
        <p:spPr>
          <a:xfrm>
            <a:off x="517870" y="978408"/>
            <a:ext cx="5021182" cy="4870457"/>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42E78801-35D1-4C19-BC2B-EAC7EE917E73}"/>
              </a:ext>
            </a:extLst>
          </p:cNvPr>
          <p:cNvSpPr>
            <a:spLocks noGrp="1"/>
          </p:cNvSpPr>
          <p:nvPr>
            <p:ph type="body" idx="1"/>
          </p:nvPr>
        </p:nvSpPr>
        <p:spPr>
          <a:xfrm>
            <a:off x="6662168" y="969264"/>
            <a:ext cx="5021182" cy="487045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1282A45-C5B9-4575-8E28-A35767B4D71C}"/>
              </a:ext>
            </a:extLst>
          </p:cNvPr>
          <p:cNvSpPr>
            <a:spLocks noGrp="1"/>
          </p:cNvSpPr>
          <p:nvPr>
            <p:ph type="dt" sz="half" idx="2"/>
          </p:nvPr>
        </p:nvSpPr>
        <p:spPr>
          <a:xfrm>
            <a:off x="517870" y="6420414"/>
            <a:ext cx="2743200" cy="365125"/>
          </a:xfrm>
          <a:prstGeom prst="rect">
            <a:avLst/>
          </a:prstGeom>
        </p:spPr>
        <p:txBody>
          <a:bodyPr vert="horz" lIns="91440" tIns="45720" rIns="91440" bIns="45720" rtlCol="0" anchor="ctr"/>
          <a:lstStyle>
            <a:lvl1pPr algn="l">
              <a:defRPr sz="900">
                <a:solidFill>
                  <a:schemeClr val="tx1"/>
                </a:solidFill>
              </a:defRPr>
            </a:lvl1pPr>
          </a:lstStyle>
          <a:p>
            <a:fld id="{734BCCD4-CEB1-405B-A443-DD9CBCBEA552}" type="datetime1">
              <a:rPr lang="en-US" smtClean="0"/>
              <a:t>5/10/22</a:t>
            </a:fld>
            <a:endParaRPr lang="en-US"/>
          </a:p>
        </p:txBody>
      </p:sp>
      <p:sp>
        <p:nvSpPr>
          <p:cNvPr id="5" name="Footer Placeholder 4">
            <a:extLst>
              <a:ext uri="{FF2B5EF4-FFF2-40B4-BE49-F238E27FC236}">
                <a16:creationId xmlns:a16="http://schemas.microsoft.com/office/drawing/2014/main" id="{2E9D0933-AA03-4018-8E37-004CFB9F61D6}"/>
              </a:ext>
            </a:extLst>
          </p:cNvPr>
          <p:cNvSpPr>
            <a:spLocks noGrp="1"/>
          </p:cNvSpPr>
          <p:nvPr>
            <p:ph type="ftr" sz="quarter" idx="3"/>
          </p:nvPr>
        </p:nvSpPr>
        <p:spPr>
          <a:xfrm>
            <a:off x="517870" y="97713"/>
            <a:ext cx="4114800" cy="365125"/>
          </a:xfrm>
          <a:prstGeom prst="rect">
            <a:avLst/>
          </a:prstGeom>
        </p:spPr>
        <p:txBody>
          <a:bodyPr vert="horz" lIns="91440" tIns="45720" rIns="91440" bIns="45720" rtlCol="0" anchor="ctr"/>
          <a:lstStyle>
            <a:lvl1pPr algn="l">
              <a:defRPr sz="90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BCCF282A-DF4A-4A2D-9672-8F0F770A3F1A}"/>
              </a:ext>
            </a:extLst>
          </p:cNvPr>
          <p:cNvSpPr>
            <a:spLocks noGrp="1"/>
          </p:cNvSpPr>
          <p:nvPr>
            <p:ph type="sldNum" sz="quarter" idx="4"/>
          </p:nvPr>
        </p:nvSpPr>
        <p:spPr>
          <a:xfrm>
            <a:off x="11454317" y="6420414"/>
            <a:ext cx="637909" cy="365125"/>
          </a:xfrm>
          <a:prstGeom prst="rect">
            <a:avLst/>
          </a:prstGeom>
        </p:spPr>
        <p:txBody>
          <a:bodyPr vert="horz" lIns="91440" tIns="45720" rIns="91440" bIns="45720" rtlCol="0" anchor="ctr"/>
          <a:lstStyle>
            <a:lvl1pPr algn="r">
              <a:defRPr sz="900">
                <a:solidFill>
                  <a:schemeClr val="tx1"/>
                </a:solidFill>
              </a:defRPr>
            </a:lvl1pPr>
          </a:lstStyle>
          <a:p>
            <a:fld id="{DFDF98CC-160E-494C-8C3C-8CDC5FA257DE}" type="slidenum">
              <a:rPr lang="en-US" smtClean="0"/>
              <a:pPr/>
              <a:t>‹#›</a:t>
            </a:fld>
            <a:endParaRPr lang="en-US" dirty="0"/>
          </a:p>
        </p:txBody>
      </p:sp>
      <p:sp>
        <p:nvSpPr>
          <p:cNvPr id="14" name="Rectangle 13">
            <a:extLst>
              <a:ext uri="{FF2B5EF4-FFF2-40B4-BE49-F238E27FC236}">
                <a16:creationId xmlns:a16="http://schemas.microsoft.com/office/drawing/2014/main" id="{ADE57300-C7FF-4578-99A0-42B0295B123C}"/>
              </a:ext>
            </a:extLst>
          </p:cNvPr>
          <p:cNvSpPr/>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41163345"/>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hf sldNum="0" hdr="0" ftr="0" dt="0"/>
  <p:txStyles>
    <p:titleStyle>
      <a:lvl1pPr algn="l" defTabSz="914400" rtl="0" eaLnBrk="1" latinLnBrk="0" hangingPunct="1">
        <a:lnSpc>
          <a:spcPct val="100000"/>
        </a:lnSpc>
        <a:spcBef>
          <a:spcPct val="0"/>
        </a:spcBef>
        <a:buNone/>
        <a:defRPr sz="5400" b="1" kern="1200">
          <a:solidFill>
            <a:schemeClr val="tx1"/>
          </a:solidFill>
          <a:latin typeface="+mj-lt"/>
          <a:ea typeface="+mj-ea"/>
          <a:cs typeface="+mj-cs"/>
        </a:defRPr>
      </a:lvl1pPr>
    </p:titleStyle>
    <p:bodyStyle>
      <a:lvl1pPr marL="0" indent="0" algn="l" defTabSz="914400" rtl="0" eaLnBrk="1" latinLnBrk="0" hangingPunct="1">
        <a:lnSpc>
          <a:spcPct val="110000"/>
        </a:lnSpc>
        <a:spcBef>
          <a:spcPts val="1000"/>
        </a:spcBef>
        <a:buFont typeface="Arial" panose="020B0604020202020204" pitchFamily="34" charset="0"/>
        <a:buNone/>
        <a:defRPr sz="2000" kern="1200">
          <a:solidFill>
            <a:schemeClr val="tx1"/>
          </a:solidFill>
          <a:latin typeface="+mn-lt"/>
          <a:ea typeface="+mn-ea"/>
          <a:cs typeface="+mn-cs"/>
        </a:defRPr>
      </a:lvl1pPr>
      <a:lvl2pPr marL="274320" indent="-27432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274320" indent="0" algn="l" defTabSz="914400" rtl="0" eaLnBrk="1" latinLnBrk="0" hangingPunct="1">
        <a:lnSpc>
          <a:spcPct val="110000"/>
        </a:lnSpc>
        <a:spcBef>
          <a:spcPts val="500"/>
        </a:spcBef>
        <a:buFont typeface="Arial" panose="020B0604020202020204" pitchFamily="34" charset="0"/>
        <a:buNone/>
        <a:defRPr sz="1800" kern="1200">
          <a:solidFill>
            <a:schemeClr val="tx1"/>
          </a:solidFill>
          <a:latin typeface="+mn-lt"/>
          <a:ea typeface="+mn-ea"/>
          <a:cs typeface="+mn-cs"/>
        </a:defRPr>
      </a:lvl3pPr>
      <a:lvl4pPr marL="548640" indent="-27432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4pPr>
      <a:lvl5pPr marL="548640" indent="0" algn="l" defTabSz="914400" rtl="0" eaLnBrk="1" latinLnBrk="0" hangingPunct="1">
        <a:lnSpc>
          <a:spcPct val="1100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56C5C09-0043-4549-B800-2101B70D66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B7E2F724-2FB3-4D1D-A730-739B8654C0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8001"/>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descr="Film reel and slate">
            <a:extLst>
              <a:ext uri="{FF2B5EF4-FFF2-40B4-BE49-F238E27FC236}">
                <a16:creationId xmlns:a16="http://schemas.microsoft.com/office/drawing/2014/main" id="{5AE67580-5EBC-E485-B265-E6845FB53A58}"/>
              </a:ext>
            </a:extLst>
          </p:cNvPr>
          <p:cNvPicPr>
            <a:picLocks noChangeAspect="1"/>
          </p:cNvPicPr>
          <p:nvPr/>
        </p:nvPicPr>
        <p:blipFill rotWithShape="1">
          <a:blip r:embed="rId2">
            <a:alphaModFix amt="40000"/>
          </a:blip>
          <a:srcRect t="12496" b="3234"/>
          <a:stretch/>
        </p:blipFill>
        <p:spPr>
          <a:xfrm>
            <a:off x="-2" y="-2"/>
            <a:ext cx="12191999" cy="6858000"/>
          </a:xfrm>
          <a:prstGeom prst="rect">
            <a:avLst/>
          </a:prstGeom>
        </p:spPr>
      </p:pic>
      <p:sp>
        <p:nvSpPr>
          <p:cNvPr id="2" name="Title 1">
            <a:extLst>
              <a:ext uri="{FF2B5EF4-FFF2-40B4-BE49-F238E27FC236}">
                <a16:creationId xmlns:a16="http://schemas.microsoft.com/office/drawing/2014/main" id="{C77AD8F2-17F4-FB4B-9E65-1A2D9AAAE30D}"/>
              </a:ext>
            </a:extLst>
          </p:cNvPr>
          <p:cNvSpPr>
            <a:spLocks noGrp="1"/>
          </p:cNvSpPr>
          <p:nvPr>
            <p:ph type="ctrTitle"/>
          </p:nvPr>
        </p:nvSpPr>
        <p:spPr>
          <a:xfrm>
            <a:off x="2632020" y="1232210"/>
            <a:ext cx="7695801" cy="2924121"/>
          </a:xfrm>
        </p:spPr>
        <p:txBody>
          <a:bodyPr anchor="t">
            <a:noAutofit/>
          </a:bodyPr>
          <a:lstStyle/>
          <a:p>
            <a:pPr>
              <a:lnSpc>
                <a:spcPct val="90000"/>
              </a:lnSpc>
            </a:pPr>
            <a:r>
              <a:rPr lang="en-US" sz="6600" b="1" dirty="0">
                <a:solidFill>
                  <a:srgbClr val="FFFFFF"/>
                </a:solidFill>
                <a:latin typeface="Times New Roman" panose="02020603050405020304" pitchFamily="18" charset="0"/>
                <a:cs typeface="Times New Roman" panose="02020603050405020304" pitchFamily="18" charset="0"/>
              </a:rPr>
              <a:t>Top 10000 Popular Movies Analysis </a:t>
            </a:r>
            <a:endParaRPr lang="en-US" sz="6600" dirty="0">
              <a:solidFill>
                <a:srgbClr val="FFFFFF"/>
              </a:solidFill>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1ED64AF3-D289-2546-8519-61F3B08D6AC8}"/>
              </a:ext>
            </a:extLst>
          </p:cNvPr>
          <p:cNvSpPr>
            <a:spLocks noGrp="1"/>
          </p:cNvSpPr>
          <p:nvPr>
            <p:ph type="subTitle" idx="1"/>
          </p:nvPr>
        </p:nvSpPr>
        <p:spPr>
          <a:xfrm>
            <a:off x="7148167" y="5133966"/>
            <a:ext cx="5040785" cy="1724029"/>
          </a:xfrm>
        </p:spPr>
        <p:txBody>
          <a:bodyPr anchor="t">
            <a:normAutofit/>
          </a:bodyPr>
          <a:lstStyle/>
          <a:p>
            <a:r>
              <a:rPr lang="en-US" sz="4000" b="1" i="0" dirty="0">
                <a:solidFill>
                  <a:srgbClr val="FFFFFF"/>
                </a:solidFill>
                <a:latin typeface="Times New Roman" panose="02020603050405020304" pitchFamily="18" charset="0"/>
                <a:cs typeface="Times New Roman" panose="02020603050405020304" pitchFamily="18" charset="0"/>
              </a:rPr>
              <a:t>By: Rahul </a:t>
            </a:r>
            <a:r>
              <a:rPr lang="en-US" sz="4000" b="1" i="0" dirty="0" err="1">
                <a:solidFill>
                  <a:srgbClr val="FFFFFF"/>
                </a:solidFill>
                <a:latin typeface="Times New Roman" panose="02020603050405020304" pitchFamily="18" charset="0"/>
                <a:cs typeface="Times New Roman" panose="02020603050405020304" pitchFamily="18" charset="0"/>
              </a:rPr>
              <a:t>Kumania</a:t>
            </a:r>
            <a:endParaRPr lang="en-US" sz="4000" b="1" i="0" dirty="0">
              <a:solidFill>
                <a:srgbClr val="FFFFFF"/>
              </a:solidFill>
              <a:latin typeface="Times New Roman" panose="02020603050405020304" pitchFamily="18" charset="0"/>
              <a:cs typeface="Times New Roman" panose="02020603050405020304" pitchFamily="18" charset="0"/>
            </a:endParaRPr>
          </a:p>
        </p:txBody>
      </p:sp>
      <p:sp>
        <p:nvSpPr>
          <p:cNvPr id="13" name="Rectangle 12">
            <a:extLst>
              <a:ext uri="{FF2B5EF4-FFF2-40B4-BE49-F238E27FC236}">
                <a16:creationId xmlns:a16="http://schemas.microsoft.com/office/drawing/2014/main" id="{B2C335F7-F61C-4EB4-80F2-4B1438FE66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63664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78D53385-83DD-F343-D45C-332F56D12BAB}"/>
              </a:ext>
            </a:extLst>
          </p:cNvPr>
          <p:cNvSpPr>
            <a:spLocks noGrp="1"/>
          </p:cNvSpPr>
          <p:nvPr>
            <p:ph type="title"/>
          </p:nvPr>
        </p:nvSpPr>
        <p:spPr>
          <a:xfrm>
            <a:off x="423275" y="0"/>
            <a:ext cx="11165481" cy="1073056"/>
          </a:xfrm>
        </p:spPr>
        <p:txBody>
          <a:bodyPr>
            <a:noAutofit/>
          </a:bodyPr>
          <a:lstStyle/>
          <a:p>
            <a:r>
              <a:rPr lang="en-US" sz="3200" dirty="0">
                <a:solidFill>
                  <a:srgbClr val="FF0000"/>
                </a:solidFill>
                <a:latin typeface="Times New Roman" panose="02020603050405020304" pitchFamily="18" charset="0"/>
                <a:cs typeface="Times New Roman" panose="02020603050405020304" pitchFamily="18" charset="0"/>
              </a:rPr>
              <a:t>Relationship between movies runtime and its voting: - </a:t>
            </a:r>
          </a:p>
        </p:txBody>
      </p:sp>
      <p:sp>
        <p:nvSpPr>
          <p:cNvPr id="10" name="TextBox 9">
            <a:extLst>
              <a:ext uri="{FF2B5EF4-FFF2-40B4-BE49-F238E27FC236}">
                <a16:creationId xmlns:a16="http://schemas.microsoft.com/office/drawing/2014/main" id="{ECFFA19F-E071-61FC-F54A-A79D9A085F9B}"/>
              </a:ext>
            </a:extLst>
          </p:cNvPr>
          <p:cNvSpPr txBox="1"/>
          <p:nvPr/>
        </p:nvSpPr>
        <p:spPr>
          <a:xfrm>
            <a:off x="7126014" y="1073056"/>
            <a:ext cx="5065986" cy="5940088"/>
          </a:xfrm>
          <a:prstGeom prst="rect">
            <a:avLst/>
          </a:prstGeom>
          <a:noFill/>
        </p:spPr>
        <p:txBody>
          <a:bodyPr wrap="square" rtlCol="0">
            <a:spAutoFit/>
          </a:bodyPr>
          <a:lstStyle/>
          <a:p>
            <a:pPr marL="285750"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This is a scatter plot between runtime of movies and ratings given to it out of 10.</a:t>
            </a:r>
          </a:p>
          <a:p>
            <a:endParaRPr lang="en-US" sz="20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This scatter plot reveals an interesting insights about the ratings of the movies which are:</a:t>
            </a:r>
          </a:p>
          <a:p>
            <a:pPr marL="800100" lvl="1" indent="-342900">
              <a:buFont typeface="Courier New" panose="02070309020205020404" pitchFamily="49" charset="0"/>
              <a:buChar char="o"/>
            </a:pPr>
            <a:r>
              <a:rPr lang="en-US" sz="2000" dirty="0">
                <a:latin typeface="Times New Roman" panose="02020603050405020304" pitchFamily="18" charset="0"/>
                <a:cs typeface="Times New Roman" panose="02020603050405020304" pitchFamily="18" charset="0"/>
              </a:rPr>
              <a:t>Movies with runtime of 100 to 150 minutes got a lot of 7 -8/10 ratings.</a:t>
            </a:r>
          </a:p>
          <a:p>
            <a:pPr marL="800100" lvl="1" indent="-342900">
              <a:buFont typeface="Courier New" panose="02070309020205020404" pitchFamily="49" charset="0"/>
              <a:buChar char="o"/>
            </a:pPr>
            <a:r>
              <a:rPr lang="en-US" sz="2000" dirty="0">
                <a:latin typeface="Times New Roman" panose="02020603050405020304" pitchFamily="18" charset="0"/>
                <a:cs typeface="Times New Roman" panose="02020603050405020304" pitchFamily="18" charset="0"/>
              </a:rPr>
              <a:t>Movies with runtime of 150 to 200 minutes got a lot 7.5-8/10 ratings.</a:t>
            </a:r>
          </a:p>
          <a:p>
            <a:pPr lvl="1"/>
            <a:r>
              <a:rPr lang="en-US" sz="2000" dirty="0">
                <a:latin typeface="Times New Roman" panose="02020603050405020304" pitchFamily="18" charset="0"/>
                <a:cs typeface="Times New Roman" panose="02020603050405020304" pitchFamily="18" charset="0"/>
              </a:rPr>
              <a:t> </a:t>
            </a:r>
          </a:p>
          <a:p>
            <a:pPr marL="285750"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Benefit of this graph: </a:t>
            </a:r>
          </a:p>
          <a:p>
            <a:pPr marL="800100" lvl="1" indent="-342900">
              <a:buFont typeface="Courier New" panose="02070309020205020404" pitchFamily="49" charset="0"/>
              <a:buChar char="o"/>
            </a:pPr>
            <a:r>
              <a:rPr lang="en-US" sz="2000" dirty="0">
                <a:latin typeface="Times New Roman" panose="02020603050405020304" pitchFamily="18" charset="0"/>
                <a:cs typeface="Times New Roman" panose="02020603050405020304" pitchFamily="18" charset="0"/>
              </a:rPr>
              <a:t>This gives an idea to film creators that they should keep their movie runtime from 150 to 200 minutes if they want to achieve some good ratings among their audience and critics. </a:t>
            </a:r>
          </a:p>
          <a:p>
            <a:pPr lvl="1"/>
            <a:endParaRPr lang="en-US" sz="2000" dirty="0">
              <a:latin typeface="Times New Roman" panose="02020603050405020304" pitchFamily="18" charset="0"/>
              <a:cs typeface="Times New Roman" panose="02020603050405020304" pitchFamily="18" charset="0"/>
            </a:endParaRPr>
          </a:p>
          <a:p>
            <a:pPr marL="800100" lvl="1" indent="-342900">
              <a:buFont typeface="Courier New" panose="02070309020205020404" pitchFamily="49" charset="0"/>
              <a:buChar char="o"/>
            </a:pPr>
            <a:endParaRPr lang="en-US" sz="2000" dirty="0">
              <a:latin typeface="Times New Roman" panose="02020603050405020304" pitchFamily="18" charset="0"/>
              <a:cs typeface="Times New Roman" panose="02020603050405020304" pitchFamily="18" charset="0"/>
            </a:endParaRPr>
          </a:p>
        </p:txBody>
      </p:sp>
      <p:pic>
        <p:nvPicPr>
          <p:cNvPr id="17" name="Picture 16" descr="Chart, scatter chart&#10;&#10;Description automatically generated">
            <a:extLst>
              <a:ext uri="{FF2B5EF4-FFF2-40B4-BE49-F238E27FC236}">
                <a16:creationId xmlns:a16="http://schemas.microsoft.com/office/drawing/2014/main" id="{A3FDC3E4-9E3C-90EF-2FA5-5AC2E6694414}"/>
              </a:ext>
            </a:extLst>
          </p:cNvPr>
          <p:cNvPicPr>
            <a:picLocks noChangeAspect="1"/>
          </p:cNvPicPr>
          <p:nvPr/>
        </p:nvPicPr>
        <p:blipFill>
          <a:blip r:embed="rId2"/>
          <a:stretch>
            <a:fillRect/>
          </a:stretch>
        </p:blipFill>
        <p:spPr>
          <a:xfrm>
            <a:off x="-1" y="1073056"/>
            <a:ext cx="7126015" cy="5784944"/>
          </a:xfrm>
          <a:prstGeom prst="rect">
            <a:avLst/>
          </a:prstGeom>
        </p:spPr>
      </p:pic>
    </p:spTree>
    <p:extLst>
      <p:ext uri="{BB962C8B-B14F-4D97-AF65-F5344CB8AC3E}">
        <p14:creationId xmlns:p14="http://schemas.microsoft.com/office/powerpoint/2010/main" val="37243465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C74E46D9-B361-CB0B-A140-60F9477FE6C4}"/>
              </a:ext>
            </a:extLst>
          </p:cNvPr>
          <p:cNvSpPr>
            <a:spLocks noGrp="1"/>
          </p:cNvSpPr>
          <p:nvPr>
            <p:ph type="title"/>
          </p:nvPr>
        </p:nvSpPr>
        <p:spPr>
          <a:xfrm>
            <a:off x="423275" y="0"/>
            <a:ext cx="11165481" cy="1073056"/>
          </a:xfrm>
        </p:spPr>
        <p:txBody>
          <a:bodyPr>
            <a:noAutofit/>
          </a:bodyPr>
          <a:lstStyle/>
          <a:p>
            <a:r>
              <a:rPr lang="en-US" sz="3200" dirty="0">
                <a:solidFill>
                  <a:srgbClr val="FF0000"/>
                </a:solidFill>
                <a:latin typeface="Times New Roman" panose="02020603050405020304" pitchFamily="18" charset="0"/>
                <a:cs typeface="Times New Roman" panose="02020603050405020304" pitchFamily="18" charset="0"/>
              </a:rPr>
              <a:t>Relationship between movies runtime and revenue: -</a:t>
            </a:r>
          </a:p>
        </p:txBody>
      </p:sp>
      <p:sp>
        <p:nvSpPr>
          <p:cNvPr id="8" name="TextBox 7">
            <a:extLst>
              <a:ext uri="{FF2B5EF4-FFF2-40B4-BE49-F238E27FC236}">
                <a16:creationId xmlns:a16="http://schemas.microsoft.com/office/drawing/2014/main" id="{4A9246B1-904B-87C9-030A-C84D30FA5593}"/>
              </a:ext>
            </a:extLst>
          </p:cNvPr>
          <p:cNvSpPr txBox="1"/>
          <p:nvPr/>
        </p:nvSpPr>
        <p:spPr>
          <a:xfrm>
            <a:off x="6903077" y="735974"/>
            <a:ext cx="5288924" cy="6247864"/>
          </a:xfrm>
          <a:prstGeom prst="rect">
            <a:avLst/>
          </a:prstGeom>
          <a:noFill/>
        </p:spPr>
        <p:txBody>
          <a:bodyPr wrap="square" rtlCol="0">
            <a:spAutoFit/>
          </a:bodyPr>
          <a:lstStyle/>
          <a:p>
            <a:pPr marL="285750"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This is a scatter plot between runtime of movies and their revenues.</a:t>
            </a:r>
          </a:p>
          <a:p>
            <a:pPr marL="285750" indent="-285750">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This scatter plot reveals an interesting insights about the revenue of the movies which are:</a:t>
            </a:r>
          </a:p>
          <a:p>
            <a:pPr marL="800100" lvl="1" indent="-342900">
              <a:buFont typeface="Courier New" panose="02070309020205020404" pitchFamily="49" charset="0"/>
              <a:buChar char="o"/>
            </a:pPr>
            <a:r>
              <a:rPr lang="en-US" sz="2000" dirty="0">
                <a:latin typeface="Times New Roman" panose="02020603050405020304" pitchFamily="18" charset="0"/>
                <a:cs typeface="Times New Roman" panose="02020603050405020304" pitchFamily="18" charset="0"/>
              </a:rPr>
              <a:t>Movies with runtime of 100 to 150 minutes makes good amount of revenue among viewers.</a:t>
            </a:r>
          </a:p>
          <a:p>
            <a:pPr marL="800100" lvl="1" indent="-342900">
              <a:buFont typeface="Courier New" panose="02070309020205020404" pitchFamily="49" charset="0"/>
              <a:buChar char="o"/>
            </a:pPr>
            <a:r>
              <a:rPr lang="en-US" sz="2000" dirty="0">
                <a:latin typeface="Times New Roman" panose="02020603050405020304" pitchFamily="18" charset="0"/>
                <a:cs typeface="Times New Roman" panose="02020603050405020304" pitchFamily="18" charset="0"/>
              </a:rPr>
              <a:t>Movies with runtime of 150 to 200 minutes shows better number of revenues among viewers.</a:t>
            </a:r>
          </a:p>
          <a:p>
            <a:pPr lvl="1"/>
            <a:r>
              <a:rPr lang="en-US" sz="2000" dirty="0">
                <a:latin typeface="Times New Roman" panose="02020603050405020304" pitchFamily="18" charset="0"/>
                <a:cs typeface="Times New Roman" panose="02020603050405020304" pitchFamily="18" charset="0"/>
              </a:rPr>
              <a:t> </a:t>
            </a:r>
          </a:p>
          <a:p>
            <a:pPr marL="285750"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Benefit of this graph: </a:t>
            </a:r>
          </a:p>
          <a:p>
            <a:pPr marL="800100" lvl="1" indent="-342900">
              <a:buFont typeface="Courier New" panose="02070309020205020404" pitchFamily="49" charset="0"/>
              <a:buChar char="o"/>
            </a:pPr>
            <a:r>
              <a:rPr lang="en-US" sz="2000" dirty="0">
                <a:latin typeface="Times New Roman" panose="02020603050405020304" pitchFamily="18" charset="0"/>
                <a:cs typeface="Times New Roman" panose="02020603050405020304" pitchFamily="18" charset="0"/>
              </a:rPr>
              <a:t>This gives an idea to film producers that they should keep their movie runtime from 100 to 200 minutes if they want to achieve some good revenue among their audience. </a:t>
            </a:r>
          </a:p>
          <a:p>
            <a:pPr marL="285750" indent="-285750">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p:txBody>
      </p:sp>
      <p:pic>
        <p:nvPicPr>
          <p:cNvPr id="13" name="Picture 12" descr="Chart, scatter chart&#10;&#10;Description automatically generated">
            <a:extLst>
              <a:ext uri="{FF2B5EF4-FFF2-40B4-BE49-F238E27FC236}">
                <a16:creationId xmlns:a16="http://schemas.microsoft.com/office/drawing/2014/main" id="{90400F3B-3F7E-1B44-1B8F-1CD321B91708}"/>
              </a:ext>
            </a:extLst>
          </p:cNvPr>
          <p:cNvPicPr>
            <a:picLocks noChangeAspect="1"/>
          </p:cNvPicPr>
          <p:nvPr/>
        </p:nvPicPr>
        <p:blipFill>
          <a:blip r:embed="rId2"/>
          <a:stretch>
            <a:fillRect/>
          </a:stretch>
        </p:blipFill>
        <p:spPr>
          <a:xfrm>
            <a:off x="-1" y="735974"/>
            <a:ext cx="6903077" cy="6122026"/>
          </a:xfrm>
          <a:prstGeom prst="rect">
            <a:avLst/>
          </a:prstGeom>
        </p:spPr>
      </p:pic>
    </p:spTree>
    <p:extLst>
      <p:ext uri="{BB962C8B-B14F-4D97-AF65-F5344CB8AC3E}">
        <p14:creationId xmlns:p14="http://schemas.microsoft.com/office/powerpoint/2010/main" val="322060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D7F27676-D884-A667-FFB7-89649DF35888}"/>
              </a:ext>
            </a:extLst>
          </p:cNvPr>
          <p:cNvSpPr>
            <a:spLocks noGrp="1"/>
          </p:cNvSpPr>
          <p:nvPr>
            <p:ph type="title"/>
          </p:nvPr>
        </p:nvSpPr>
        <p:spPr>
          <a:xfrm>
            <a:off x="423275" y="0"/>
            <a:ext cx="11165481" cy="1073056"/>
          </a:xfrm>
        </p:spPr>
        <p:txBody>
          <a:bodyPr>
            <a:noAutofit/>
          </a:bodyPr>
          <a:lstStyle/>
          <a:p>
            <a:r>
              <a:rPr lang="en-US" sz="3200" dirty="0">
                <a:solidFill>
                  <a:srgbClr val="FF0000"/>
                </a:solidFill>
                <a:latin typeface="Times New Roman" panose="02020603050405020304" pitchFamily="18" charset="0"/>
                <a:cs typeface="Times New Roman" panose="02020603050405020304" pitchFamily="18" charset="0"/>
              </a:rPr>
              <a:t>Genres of Top-Rated Movies?</a:t>
            </a:r>
          </a:p>
        </p:txBody>
      </p:sp>
      <p:sp>
        <p:nvSpPr>
          <p:cNvPr id="8" name="TextBox 7">
            <a:extLst>
              <a:ext uri="{FF2B5EF4-FFF2-40B4-BE49-F238E27FC236}">
                <a16:creationId xmlns:a16="http://schemas.microsoft.com/office/drawing/2014/main" id="{A1EC6B6F-F00E-1DA7-4ADF-74F5D12F2409}"/>
              </a:ext>
            </a:extLst>
          </p:cNvPr>
          <p:cNvSpPr txBox="1"/>
          <p:nvPr/>
        </p:nvSpPr>
        <p:spPr>
          <a:xfrm>
            <a:off x="6903076" y="631631"/>
            <a:ext cx="5288924" cy="707886"/>
          </a:xfrm>
          <a:prstGeom prst="rect">
            <a:avLst/>
          </a:prstGeom>
          <a:noFill/>
        </p:spPr>
        <p:txBody>
          <a:bodyPr wrap="square" rtlCol="0">
            <a:spAutoFit/>
          </a:bodyPr>
          <a:lstStyle/>
          <a:p>
            <a:pPr marL="285750"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This </a:t>
            </a:r>
          </a:p>
          <a:p>
            <a:pPr marL="285750" indent="-285750">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p:txBody>
      </p:sp>
      <p:pic>
        <p:nvPicPr>
          <p:cNvPr id="13" name="Picture 12" descr="Chart, bar chart&#10;&#10;Description automatically generated">
            <a:extLst>
              <a:ext uri="{FF2B5EF4-FFF2-40B4-BE49-F238E27FC236}">
                <a16:creationId xmlns:a16="http://schemas.microsoft.com/office/drawing/2014/main" id="{5DAD979E-8712-803D-929B-3E30D71544A5}"/>
              </a:ext>
            </a:extLst>
          </p:cNvPr>
          <p:cNvPicPr>
            <a:picLocks noChangeAspect="1"/>
          </p:cNvPicPr>
          <p:nvPr/>
        </p:nvPicPr>
        <p:blipFill rotWithShape="1">
          <a:blip r:embed="rId2"/>
          <a:srcRect l="8895" t="8542" r="9876"/>
          <a:stretch/>
        </p:blipFill>
        <p:spPr>
          <a:xfrm>
            <a:off x="0" y="514350"/>
            <a:ext cx="9559210" cy="6343650"/>
          </a:xfrm>
          <a:prstGeom prst="rect">
            <a:avLst/>
          </a:prstGeom>
        </p:spPr>
      </p:pic>
      <p:sp>
        <p:nvSpPr>
          <p:cNvPr id="14" name="TextBox 13">
            <a:extLst>
              <a:ext uri="{FF2B5EF4-FFF2-40B4-BE49-F238E27FC236}">
                <a16:creationId xmlns:a16="http://schemas.microsoft.com/office/drawing/2014/main" id="{654EC57B-0117-6837-5476-6259E7D20EF5}"/>
              </a:ext>
            </a:extLst>
          </p:cNvPr>
          <p:cNvSpPr txBox="1"/>
          <p:nvPr/>
        </p:nvSpPr>
        <p:spPr>
          <a:xfrm>
            <a:off x="9559210" y="678468"/>
            <a:ext cx="2632790" cy="6247864"/>
          </a:xfrm>
          <a:prstGeom prst="rect">
            <a:avLst/>
          </a:prstGeom>
          <a:noFill/>
        </p:spPr>
        <p:txBody>
          <a:bodyPr wrap="square" rtlCol="0">
            <a:spAutoFit/>
          </a:bodyPr>
          <a:lstStyle/>
          <a:p>
            <a:pPr marL="285750"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This bar graph shows movie genre with high ratings.</a:t>
            </a:r>
          </a:p>
          <a:p>
            <a:endParaRPr lang="en-US" sz="20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As we know this dataset contains 10,000 rows of movies, I used head function to get the top 10 genres with high </a:t>
            </a:r>
            <a:r>
              <a:rPr lang="en-US" sz="2000" dirty="0" err="1">
                <a:latin typeface="Times New Roman" panose="02020603050405020304" pitchFamily="18" charset="0"/>
                <a:cs typeface="Times New Roman" panose="02020603050405020304" pitchFamily="18" charset="0"/>
              </a:rPr>
              <a:t>voting_average</a:t>
            </a:r>
            <a:r>
              <a:rPr lang="en-US" sz="2000" dirty="0">
                <a:latin typeface="Times New Roman" panose="02020603050405020304" pitchFamily="18" charset="0"/>
                <a:cs typeface="Times New Roman" panose="02020603050405020304" pitchFamily="18" charset="0"/>
              </a:rPr>
              <a:t> (ratings)</a:t>
            </a:r>
          </a:p>
          <a:p>
            <a:pPr marL="285750" indent="-285750">
              <a:buFont typeface="Arial" panose="020B0604020202020204" pitchFamily="34" charset="0"/>
              <a:buChar char="•"/>
            </a:pPr>
            <a:r>
              <a:rPr lang="en-US" sz="2000" dirty="0" err="1">
                <a:latin typeface="Times New Roman" panose="02020603050405020304" pitchFamily="18" charset="0"/>
                <a:cs typeface="Times New Roman" panose="02020603050405020304" pitchFamily="18" charset="0"/>
              </a:rPr>
              <a:t>top_movies</a:t>
            </a:r>
            <a:r>
              <a:rPr lang="en-US" sz="2000" dirty="0">
                <a:latin typeface="Times New Roman" panose="02020603050405020304" pitchFamily="18" charset="0"/>
                <a:cs typeface="Times New Roman" panose="02020603050405020304" pitchFamily="18" charset="0"/>
              </a:rPr>
              <a:t> = </a:t>
            </a:r>
            <a:r>
              <a:rPr lang="en-US" sz="2000" dirty="0" err="1">
                <a:latin typeface="Times New Roman" panose="02020603050405020304" pitchFamily="18" charset="0"/>
                <a:cs typeface="Times New Roman" panose="02020603050405020304" pitchFamily="18" charset="0"/>
              </a:rPr>
              <a:t>new_movies_data</a:t>
            </a:r>
            <a:r>
              <a:rPr lang="en-US" sz="2000" dirty="0">
                <a:latin typeface="Times New Roman" panose="02020603050405020304" pitchFamily="18" charset="0"/>
                <a:cs typeface="Times New Roman" panose="02020603050405020304" pitchFamily="18" charset="0"/>
              </a:rPr>
              <a:t>[</a:t>
            </a:r>
            <a:r>
              <a:rPr lang="en-US" sz="2000" dirty="0" err="1">
                <a:latin typeface="Times New Roman" panose="02020603050405020304" pitchFamily="18" charset="0"/>
                <a:cs typeface="Times New Roman" panose="02020603050405020304" pitchFamily="18" charset="0"/>
              </a:rPr>
              <a:t>new_movies_data</a:t>
            </a:r>
            <a:r>
              <a:rPr lang="en-US" sz="2000" dirty="0">
                <a:latin typeface="Times New Roman" panose="02020603050405020304" pitchFamily="18" charset="0"/>
                <a:cs typeface="Times New Roman" panose="02020603050405020304" pitchFamily="18" charset="0"/>
              </a:rPr>
              <a:t>["genre"] != "[]"].</a:t>
            </a:r>
            <a:r>
              <a:rPr lang="en-US" sz="2000" dirty="0" err="1">
                <a:latin typeface="Times New Roman" panose="02020603050405020304" pitchFamily="18" charset="0"/>
                <a:cs typeface="Times New Roman" panose="02020603050405020304" pitchFamily="18" charset="0"/>
              </a:rPr>
              <a:t>sort_values</a:t>
            </a:r>
            <a:r>
              <a:rPr lang="en-US" sz="2000" dirty="0">
                <a:latin typeface="Times New Roman" panose="02020603050405020304" pitchFamily="18" charset="0"/>
                <a:cs typeface="Times New Roman" panose="02020603050405020304" pitchFamily="18" charset="0"/>
              </a:rPr>
              <a:t>(by="</a:t>
            </a:r>
            <a:r>
              <a:rPr lang="en-US" sz="2000" dirty="0" err="1">
                <a:latin typeface="Times New Roman" panose="02020603050405020304" pitchFamily="18" charset="0"/>
                <a:cs typeface="Times New Roman" panose="02020603050405020304" pitchFamily="18" charset="0"/>
              </a:rPr>
              <a:t>vote_average</a:t>
            </a:r>
            <a:r>
              <a:rPr lang="en-US" sz="2000" dirty="0">
                <a:latin typeface="Times New Roman" panose="02020603050405020304" pitchFamily="18" charset="0"/>
                <a:cs typeface="Times New Roman" panose="02020603050405020304" pitchFamily="18" charset="0"/>
              </a:rPr>
              <a:t>", ascending=False).head(10)</a:t>
            </a:r>
          </a:p>
        </p:txBody>
      </p:sp>
    </p:spTree>
    <p:extLst>
      <p:ext uri="{BB962C8B-B14F-4D97-AF65-F5344CB8AC3E}">
        <p14:creationId xmlns:p14="http://schemas.microsoft.com/office/powerpoint/2010/main" val="5757882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89A2AF4F-EE6A-66F8-9CE8-07357BBC6892}"/>
              </a:ext>
            </a:extLst>
          </p:cNvPr>
          <p:cNvSpPr>
            <a:spLocks noGrp="1"/>
          </p:cNvSpPr>
          <p:nvPr>
            <p:ph type="title"/>
          </p:nvPr>
        </p:nvSpPr>
        <p:spPr>
          <a:xfrm>
            <a:off x="408987" y="-124773"/>
            <a:ext cx="11165481" cy="1073056"/>
          </a:xfrm>
        </p:spPr>
        <p:txBody>
          <a:bodyPr>
            <a:noAutofit/>
          </a:bodyPr>
          <a:lstStyle/>
          <a:p>
            <a:r>
              <a:rPr lang="en-US" sz="3200" dirty="0">
                <a:solidFill>
                  <a:srgbClr val="FF0000"/>
                </a:solidFill>
                <a:latin typeface="Times New Roman" panose="02020603050405020304" pitchFamily="18" charset="0"/>
                <a:cs typeface="Times New Roman" panose="02020603050405020304" pitchFamily="18" charset="0"/>
              </a:rPr>
              <a:t>Relationship between movies runtime and their popularity: -</a:t>
            </a:r>
          </a:p>
        </p:txBody>
      </p:sp>
      <p:sp>
        <p:nvSpPr>
          <p:cNvPr id="8" name="TextBox 7">
            <a:extLst>
              <a:ext uri="{FF2B5EF4-FFF2-40B4-BE49-F238E27FC236}">
                <a16:creationId xmlns:a16="http://schemas.microsoft.com/office/drawing/2014/main" id="{44D801E3-53B1-8B4D-4D0D-CED2334ECCC8}"/>
              </a:ext>
            </a:extLst>
          </p:cNvPr>
          <p:cNvSpPr txBox="1"/>
          <p:nvPr/>
        </p:nvSpPr>
        <p:spPr>
          <a:xfrm>
            <a:off x="8186738" y="735974"/>
            <a:ext cx="4005262" cy="6247864"/>
          </a:xfrm>
          <a:prstGeom prst="rect">
            <a:avLst/>
          </a:prstGeom>
          <a:noFill/>
        </p:spPr>
        <p:txBody>
          <a:bodyPr wrap="square" rtlCol="0">
            <a:spAutoFit/>
          </a:bodyPr>
          <a:lstStyle/>
          <a:p>
            <a:pPr marL="285750"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This is a scatter plot between runtime of movies and their popularities.</a:t>
            </a:r>
          </a:p>
          <a:p>
            <a:pPr marL="285750" indent="-285750">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This scatter plot reveals an interesting insights about the Movies runtime:</a:t>
            </a:r>
          </a:p>
          <a:p>
            <a:pPr marL="800100" lvl="1" indent="-342900">
              <a:buFont typeface="Courier New" panose="02070309020205020404" pitchFamily="49" charset="0"/>
              <a:buChar char="o"/>
            </a:pPr>
            <a:r>
              <a:rPr lang="en-US" sz="2000" dirty="0">
                <a:latin typeface="Times New Roman" panose="02020603050405020304" pitchFamily="18" charset="0"/>
                <a:cs typeface="Times New Roman" panose="02020603050405020304" pitchFamily="18" charset="0"/>
              </a:rPr>
              <a:t>Runtime of 100 to 125 minutes have a really high popularity among audience. </a:t>
            </a:r>
          </a:p>
          <a:p>
            <a:pPr marL="800100" lvl="1" indent="-342900">
              <a:buFont typeface="Courier New" panose="02070309020205020404" pitchFamily="49" charset="0"/>
              <a:buChar char="o"/>
            </a:pPr>
            <a:r>
              <a:rPr lang="en-US" sz="2000" dirty="0">
                <a:latin typeface="Times New Roman" panose="02020603050405020304" pitchFamily="18" charset="0"/>
                <a:cs typeface="Times New Roman" panose="02020603050405020304" pitchFamily="18" charset="0"/>
              </a:rPr>
              <a:t>Runtime of 75 to below 100 minutes have low popularity. </a:t>
            </a:r>
          </a:p>
          <a:p>
            <a:pPr marL="285750"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Benefit of this graph: </a:t>
            </a:r>
          </a:p>
          <a:p>
            <a:pPr marL="800100" lvl="1" indent="-342900">
              <a:buFont typeface="Courier New" panose="02070309020205020404" pitchFamily="49" charset="0"/>
              <a:buChar char="o"/>
            </a:pPr>
            <a:r>
              <a:rPr lang="en-US" sz="2000" dirty="0">
                <a:latin typeface="Times New Roman" panose="02020603050405020304" pitchFamily="18" charset="0"/>
                <a:cs typeface="Times New Roman" panose="02020603050405020304" pitchFamily="18" charset="0"/>
              </a:rPr>
              <a:t>This gives an idea to film producers and creator that they should keep their movie runtime from 100 to 150 minutes if they want to achieve heavy popularity. </a:t>
            </a:r>
          </a:p>
          <a:p>
            <a:pPr marL="285750" indent="-285750">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p:txBody>
      </p:sp>
      <p:pic>
        <p:nvPicPr>
          <p:cNvPr id="11" name="Picture 10" descr="Chart, scatter chart&#10;&#10;Description automatically generated">
            <a:extLst>
              <a:ext uri="{FF2B5EF4-FFF2-40B4-BE49-F238E27FC236}">
                <a16:creationId xmlns:a16="http://schemas.microsoft.com/office/drawing/2014/main" id="{4A289961-33B8-04E9-6F66-9E1A6870701A}"/>
              </a:ext>
            </a:extLst>
          </p:cNvPr>
          <p:cNvPicPr>
            <a:picLocks noChangeAspect="1"/>
          </p:cNvPicPr>
          <p:nvPr/>
        </p:nvPicPr>
        <p:blipFill>
          <a:blip r:embed="rId2"/>
          <a:stretch>
            <a:fillRect/>
          </a:stretch>
        </p:blipFill>
        <p:spPr>
          <a:xfrm>
            <a:off x="0" y="400050"/>
            <a:ext cx="8072438" cy="6457950"/>
          </a:xfrm>
          <a:prstGeom prst="rect">
            <a:avLst/>
          </a:prstGeom>
        </p:spPr>
      </p:pic>
    </p:spTree>
    <p:extLst>
      <p:ext uri="{BB962C8B-B14F-4D97-AF65-F5344CB8AC3E}">
        <p14:creationId xmlns:p14="http://schemas.microsoft.com/office/powerpoint/2010/main" val="8813287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E10BDB4-64F2-477D-A03B-9F8352D5E0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C673F82-F598-9240-BE76-225E0F47C4FE}"/>
              </a:ext>
            </a:extLst>
          </p:cNvPr>
          <p:cNvSpPr>
            <a:spLocks noGrp="1"/>
          </p:cNvSpPr>
          <p:nvPr>
            <p:ph type="title"/>
          </p:nvPr>
        </p:nvSpPr>
        <p:spPr>
          <a:xfrm>
            <a:off x="517868" y="976160"/>
            <a:ext cx="6144231" cy="1934172"/>
          </a:xfrm>
        </p:spPr>
        <p:txBody>
          <a:bodyPr>
            <a:normAutofit/>
          </a:bodyPr>
          <a:lstStyle/>
          <a:p>
            <a:r>
              <a:rPr lang="en-US" dirty="0">
                <a:latin typeface="Times New Roman" panose="02020603050405020304" pitchFamily="18" charset="0"/>
                <a:cs typeface="Times New Roman" panose="02020603050405020304" pitchFamily="18" charset="0"/>
              </a:rPr>
              <a:t>Benefit of my EDA program: - </a:t>
            </a:r>
          </a:p>
        </p:txBody>
      </p:sp>
      <p:sp>
        <p:nvSpPr>
          <p:cNvPr id="12" name="Rectangle 11">
            <a:extLst>
              <a:ext uri="{FF2B5EF4-FFF2-40B4-BE49-F238E27FC236}">
                <a16:creationId xmlns:a16="http://schemas.microsoft.com/office/drawing/2014/main" id="{887F59F2-5FBC-40CD-AD35-376AECE49E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8" y="508090"/>
            <a:ext cx="6126480"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133035C-46AF-4B6B-A264-C0D48C50BA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28379" y="610900"/>
            <a:ext cx="3939220" cy="4646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screenshot of a computer&#10;&#10;Description automatically generated with low confidence">
            <a:extLst>
              <a:ext uri="{FF2B5EF4-FFF2-40B4-BE49-F238E27FC236}">
                <a16:creationId xmlns:a16="http://schemas.microsoft.com/office/drawing/2014/main" id="{FFDB293A-36BF-0F4B-8E65-86C629C4A938}"/>
              </a:ext>
            </a:extLst>
          </p:cNvPr>
          <p:cNvPicPr>
            <a:picLocks noChangeAspect="1"/>
          </p:cNvPicPr>
          <p:nvPr/>
        </p:nvPicPr>
        <p:blipFill>
          <a:blip r:embed="rId2"/>
          <a:stretch>
            <a:fillRect/>
          </a:stretch>
        </p:blipFill>
        <p:spPr>
          <a:xfrm>
            <a:off x="517868" y="3094265"/>
            <a:ext cx="6178378" cy="3429000"/>
          </a:xfrm>
          <a:prstGeom prst="rect">
            <a:avLst/>
          </a:prstGeom>
        </p:spPr>
      </p:pic>
      <p:sp>
        <p:nvSpPr>
          <p:cNvPr id="3" name="Content Placeholder 2">
            <a:extLst>
              <a:ext uri="{FF2B5EF4-FFF2-40B4-BE49-F238E27FC236}">
                <a16:creationId xmlns:a16="http://schemas.microsoft.com/office/drawing/2014/main" id="{B9162868-6B67-884F-9EF8-40F87EFDED00}"/>
              </a:ext>
            </a:extLst>
          </p:cNvPr>
          <p:cNvSpPr>
            <a:spLocks noGrp="1"/>
          </p:cNvSpPr>
          <p:nvPr>
            <p:ph idx="1"/>
          </p:nvPr>
        </p:nvSpPr>
        <p:spPr>
          <a:xfrm>
            <a:off x="7034501" y="657369"/>
            <a:ext cx="4974838" cy="5881840"/>
          </a:xfrm>
        </p:spPr>
        <p:txBody>
          <a:bodyPr>
            <a:normAutofit/>
          </a:bodyPr>
          <a:lstStyle/>
          <a:p>
            <a:pPr marL="457200" indent="-457200">
              <a:lnSpc>
                <a:spcPct val="100000"/>
              </a:lnSpc>
              <a:buFont typeface="+mj-lt"/>
              <a:buAutoNum type="arabicPeriod"/>
            </a:pPr>
            <a:r>
              <a:rPr lang="en-US" sz="1800" dirty="0">
                <a:latin typeface="Times New Roman" panose="02020603050405020304" pitchFamily="18" charset="0"/>
                <a:cs typeface="Times New Roman" panose="02020603050405020304" pitchFamily="18" charset="0"/>
              </a:rPr>
              <a:t>We know recommendation systems are used everywhere now a days and datasets like this are great way to reveal insights that can help audience. Keeping this in mind with the help of my EDA program audience can pick what genre they should watch in respect to which movies fall under top 10000 movies. </a:t>
            </a:r>
          </a:p>
          <a:p>
            <a:pPr marL="457200" indent="-457200">
              <a:lnSpc>
                <a:spcPct val="100000"/>
              </a:lnSpc>
              <a:buFont typeface="+mj-lt"/>
              <a:buAutoNum type="arabicPeriod"/>
            </a:pPr>
            <a:r>
              <a:rPr lang="en-US" sz="1800" dirty="0">
                <a:latin typeface="Times New Roman" panose="02020603050405020304" pitchFamily="18" charset="0"/>
                <a:cs typeface="Times New Roman" panose="02020603050405020304" pitchFamily="18" charset="0"/>
              </a:rPr>
              <a:t>Identifying patterns by visualizing data in graphs such as scatter plots and histograms in respect to movie genres, revenue and runtime it will help producers, directors and actors to pick specific movies in which they can make big amount of profit  and can grab more popularity. </a:t>
            </a:r>
          </a:p>
          <a:p>
            <a:pPr marL="457200" indent="-457200">
              <a:lnSpc>
                <a:spcPct val="100000"/>
              </a:lnSpc>
              <a:buFont typeface="+mj-lt"/>
              <a:buAutoNum type="arabicPeriod"/>
            </a:pPr>
            <a:r>
              <a:rPr lang="en-US" sz="1800" dirty="0">
                <a:latin typeface="Times New Roman" panose="02020603050405020304" pitchFamily="18" charset="0"/>
                <a:cs typeface="Times New Roman" panose="02020603050405020304" pitchFamily="18" charset="0"/>
              </a:rPr>
              <a:t>Also, program can help reveal insights for online platforms like Netflix, amazon, </a:t>
            </a:r>
            <a:r>
              <a:rPr lang="en-US" sz="1800" dirty="0" err="1">
                <a:latin typeface="Times New Roman" panose="02020603050405020304" pitchFamily="18" charset="0"/>
                <a:cs typeface="Times New Roman" panose="02020603050405020304" pitchFamily="18" charset="0"/>
              </a:rPr>
              <a:t>hulu</a:t>
            </a:r>
            <a:r>
              <a:rPr lang="en-US" sz="1800" dirty="0">
                <a:latin typeface="Times New Roman" panose="02020603050405020304" pitchFamily="18" charset="0"/>
                <a:cs typeface="Times New Roman" panose="02020603050405020304" pitchFamily="18" charset="0"/>
              </a:rPr>
              <a:t>, HBO and </a:t>
            </a:r>
            <a:r>
              <a:rPr lang="en-US" sz="1800" dirty="0" err="1">
                <a:latin typeface="Times New Roman" panose="02020603050405020304" pitchFamily="18" charset="0"/>
                <a:cs typeface="Times New Roman" panose="02020603050405020304" pitchFamily="18" charset="0"/>
              </a:rPr>
              <a:t>etc</a:t>
            </a:r>
            <a:r>
              <a:rPr lang="en-US" sz="1800" dirty="0">
                <a:latin typeface="Times New Roman" panose="02020603050405020304" pitchFamily="18" charset="0"/>
                <a:cs typeface="Times New Roman" panose="02020603050405020304" pitchFamily="18" charset="0"/>
              </a:rPr>
              <a:t> about which popular movies should they stream on their platforms, which can attract more customers. </a:t>
            </a:r>
          </a:p>
        </p:txBody>
      </p:sp>
    </p:spTree>
    <p:extLst>
      <p:ext uri="{BB962C8B-B14F-4D97-AF65-F5344CB8AC3E}">
        <p14:creationId xmlns:p14="http://schemas.microsoft.com/office/powerpoint/2010/main" val="33091011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45" name="Rectangle 44">
            <a:extLst>
              <a:ext uri="{FF2B5EF4-FFF2-40B4-BE49-F238E27FC236}">
                <a16:creationId xmlns:a16="http://schemas.microsoft.com/office/drawing/2014/main" id="{9E10BDB4-64F2-477D-A03B-9F8352D5E0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 name="Rectangle 46">
            <a:extLst>
              <a:ext uri="{FF2B5EF4-FFF2-40B4-BE49-F238E27FC236}">
                <a16:creationId xmlns:a16="http://schemas.microsoft.com/office/drawing/2014/main" id="{823F9191-ED89-4F61-8B8F-97E567D96B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solidFill>
            <a:schemeClr val="bg2">
              <a:lumMod val="9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1" name="Rectangle 48">
            <a:extLst>
              <a:ext uri="{FF2B5EF4-FFF2-40B4-BE49-F238E27FC236}">
                <a16:creationId xmlns:a16="http://schemas.microsoft.com/office/drawing/2014/main" id="{887F59F2-5FBC-40CD-AD35-376AECE49E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8" y="508090"/>
            <a:ext cx="6126480"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50">
            <a:extLst>
              <a:ext uri="{FF2B5EF4-FFF2-40B4-BE49-F238E27FC236}">
                <a16:creationId xmlns:a16="http://schemas.microsoft.com/office/drawing/2014/main" id="{A133035C-46AF-4B6B-A264-C0D48C50BA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28379" y="610900"/>
            <a:ext cx="3939220" cy="4646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Content Placeholder 8" descr="A picture containing text, posing&#10;&#10;Description automatically generated">
            <a:extLst>
              <a:ext uri="{FF2B5EF4-FFF2-40B4-BE49-F238E27FC236}">
                <a16:creationId xmlns:a16="http://schemas.microsoft.com/office/drawing/2014/main" id="{08118B5E-D08B-EB4B-A098-A3664338502E}"/>
              </a:ext>
            </a:extLst>
          </p:cNvPr>
          <p:cNvPicPr>
            <a:picLocks noChangeAspect="1"/>
          </p:cNvPicPr>
          <p:nvPr/>
        </p:nvPicPr>
        <p:blipFill rotWithShape="1">
          <a:blip r:embed="rId2"/>
          <a:srcRect t="4778" r="3" b="4781"/>
          <a:stretch/>
        </p:blipFill>
        <p:spPr>
          <a:xfrm>
            <a:off x="379075" y="970801"/>
            <a:ext cx="6429939" cy="3927770"/>
          </a:xfrm>
          <a:prstGeom prst="rect">
            <a:avLst/>
          </a:prstGeom>
        </p:spPr>
      </p:pic>
      <p:graphicFrame>
        <p:nvGraphicFramePr>
          <p:cNvPr id="84" name="Content Placeholder 41">
            <a:extLst>
              <a:ext uri="{FF2B5EF4-FFF2-40B4-BE49-F238E27FC236}">
                <a16:creationId xmlns:a16="http://schemas.microsoft.com/office/drawing/2014/main" id="{EBB04B86-DD66-B41A-69C1-3A89CA196A45}"/>
              </a:ext>
            </a:extLst>
          </p:cNvPr>
          <p:cNvGraphicFramePr>
            <a:graphicFrameLocks noGrp="1"/>
          </p:cNvGraphicFramePr>
          <p:nvPr>
            <p:ph idx="1"/>
            <p:extLst>
              <p:ext uri="{D42A27DB-BD31-4B8C-83A1-F6EECF244321}">
                <p14:modId xmlns:p14="http://schemas.microsoft.com/office/powerpoint/2010/main" val="2359133934"/>
              </p:ext>
            </p:extLst>
          </p:nvPr>
        </p:nvGraphicFramePr>
        <p:xfrm>
          <a:off x="7421337" y="970801"/>
          <a:ext cx="4391588" cy="521270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684501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DE57300-C7FF-4578-99A0-42B0295B1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3FF94B3-6D3E-44FE-BB02-A9027C0003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2168" y="6209925"/>
            <a:ext cx="5021183"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Rectangle 13">
            <a:extLst>
              <a:ext uri="{FF2B5EF4-FFF2-40B4-BE49-F238E27FC236}">
                <a16:creationId xmlns:a16="http://schemas.microsoft.com/office/drawing/2014/main" id="{E20BB609-EF92-42DB-836C-0699A590B5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Graphical user interface, application, table, Excel&#10;&#10;Description automatically generated">
            <a:extLst>
              <a:ext uri="{FF2B5EF4-FFF2-40B4-BE49-F238E27FC236}">
                <a16:creationId xmlns:a16="http://schemas.microsoft.com/office/drawing/2014/main" id="{6A76720A-C809-4F47-9DD9-EB16077DBFAA}"/>
              </a:ext>
            </a:extLst>
          </p:cNvPr>
          <p:cNvPicPr>
            <a:picLocks noChangeAspect="1"/>
          </p:cNvPicPr>
          <p:nvPr/>
        </p:nvPicPr>
        <p:blipFill rotWithShape="1">
          <a:blip r:embed="rId2"/>
          <a:srcRect t="1158" r="-1" b="8818"/>
          <a:stretch/>
        </p:blipFill>
        <p:spPr>
          <a:xfrm>
            <a:off x="20" y="10"/>
            <a:ext cx="12188932" cy="6857990"/>
          </a:xfrm>
          <a:prstGeom prst="rect">
            <a:avLst/>
          </a:prstGeom>
        </p:spPr>
      </p:pic>
      <p:sp>
        <p:nvSpPr>
          <p:cNvPr id="16" name="Rectangle 15">
            <a:extLst>
              <a:ext uri="{FF2B5EF4-FFF2-40B4-BE49-F238E27FC236}">
                <a16:creationId xmlns:a16="http://schemas.microsoft.com/office/drawing/2014/main" id="{95FAE947-7211-4722-9026-8E874A8AD3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944761" y="-389238"/>
            <a:ext cx="6858000" cy="7636476"/>
          </a:xfrm>
          <a:prstGeom prst="rect">
            <a:avLst/>
          </a:prstGeom>
          <a:gradFill>
            <a:gsLst>
              <a:gs pos="100000">
                <a:srgbClr val="000000">
                  <a:alpha val="0"/>
                </a:srgbClr>
              </a:gs>
              <a:gs pos="0">
                <a:schemeClr val="tx1"/>
              </a:gs>
              <a:gs pos="0">
                <a:srgbClr val="000000">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28DFC5-7F6F-0942-9C96-B89473340506}"/>
              </a:ext>
            </a:extLst>
          </p:cNvPr>
          <p:cNvSpPr>
            <a:spLocks noGrp="1"/>
          </p:cNvSpPr>
          <p:nvPr>
            <p:ph type="title"/>
          </p:nvPr>
        </p:nvSpPr>
        <p:spPr>
          <a:xfrm>
            <a:off x="6652949" y="0"/>
            <a:ext cx="5210973" cy="1134836"/>
          </a:xfrm>
        </p:spPr>
        <p:txBody>
          <a:bodyPr vert="horz" lIns="91440" tIns="45720" rIns="91440" bIns="45720" rtlCol="0" anchor="ctr">
            <a:normAutofit fontScale="90000"/>
          </a:bodyPr>
          <a:lstStyle/>
          <a:p>
            <a:pPr algn="r"/>
            <a:r>
              <a:rPr lang="en-US" dirty="0">
                <a:solidFill>
                  <a:srgbClr val="FFFFFF"/>
                </a:solidFill>
                <a:latin typeface="Times New Roman" panose="02020603050405020304" pitchFamily="18" charset="0"/>
                <a:cs typeface="Times New Roman" panose="02020603050405020304" pitchFamily="18" charset="0"/>
              </a:rPr>
              <a:t>Screenshot of Dataset </a:t>
            </a:r>
          </a:p>
        </p:txBody>
      </p:sp>
      <p:sp>
        <p:nvSpPr>
          <p:cNvPr id="18" name="Rectangle 17">
            <a:extLst>
              <a:ext uri="{FF2B5EF4-FFF2-40B4-BE49-F238E27FC236}">
                <a16:creationId xmlns:a16="http://schemas.microsoft.com/office/drawing/2014/main" id="{9853E504-CE7A-45E8-9030-0BFDACF831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8532" y="508090"/>
            <a:ext cx="5021183" cy="14927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09679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5C3301-9D68-8283-CF41-DA6EE3B9B8B6}"/>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Attributes of Datasets: - </a:t>
            </a:r>
          </a:p>
        </p:txBody>
      </p:sp>
      <p:sp>
        <p:nvSpPr>
          <p:cNvPr id="3" name="Content Placeholder 2">
            <a:extLst>
              <a:ext uri="{FF2B5EF4-FFF2-40B4-BE49-F238E27FC236}">
                <a16:creationId xmlns:a16="http://schemas.microsoft.com/office/drawing/2014/main" id="{7B640903-DFE3-10A6-59B5-6EA83DED821A}"/>
              </a:ext>
            </a:extLst>
          </p:cNvPr>
          <p:cNvSpPr>
            <a:spLocks noGrp="1"/>
          </p:cNvSpPr>
          <p:nvPr>
            <p:ph idx="1"/>
          </p:nvPr>
        </p:nvSpPr>
        <p:spPr>
          <a:xfrm>
            <a:off x="5986463" y="128588"/>
            <a:ext cx="6205537" cy="6729412"/>
          </a:xfrm>
        </p:spPr>
        <p:txBody>
          <a:bodyPr>
            <a:normAutofit/>
          </a:bodyPr>
          <a:lstStyle/>
          <a:p>
            <a:r>
              <a:rPr lang="en-US" sz="1800" b="1" dirty="0">
                <a:latin typeface="Times New Roman" panose="02020603050405020304" pitchFamily="18" charset="0"/>
                <a:cs typeface="Times New Roman" panose="02020603050405020304" pitchFamily="18" charset="0"/>
              </a:rPr>
              <a:t>id</a:t>
            </a:r>
            <a:r>
              <a:rPr lang="en-US" sz="1800" dirty="0">
                <a:latin typeface="Times New Roman" panose="02020603050405020304" pitchFamily="18" charset="0"/>
                <a:cs typeface="Times New Roman" panose="02020603050405020304" pitchFamily="18" charset="0"/>
              </a:rPr>
              <a:t> - Every movie has its unique ID.</a:t>
            </a:r>
          </a:p>
          <a:p>
            <a:r>
              <a:rPr lang="en-US" sz="1800" b="1" dirty="0" err="1">
                <a:latin typeface="Times New Roman" panose="02020603050405020304" pitchFamily="18" charset="0"/>
                <a:cs typeface="Times New Roman" panose="02020603050405020304" pitchFamily="18" charset="0"/>
              </a:rPr>
              <a:t>original_language</a:t>
            </a:r>
            <a:r>
              <a:rPr lang="en-US" sz="1800" dirty="0">
                <a:latin typeface="Times New Roman" panose="02020603050405020304" pitchFamily="18" charset="0"/>
                <a:cs typeface="Times New Roman" panose="02020603050405020304" pitchFamily="18" charset="0"/>
              </a:rPr>
              <a:t> - There are total 44 languages present in this column. Total 7771 movies with 'English' as original language. Values in this column are ISO 639-1 codes of languages. </a:t>
            </a:r>
            <a:r>
              <a:rPr lang="en-US" sz="1800" dirty="0" err="1">
                <a:latin typeface="Times New Roman" panose="02020603050405020304" pitchFamily="18" charset="0"/>
                <a:cs typeface="Times New Roman" panose="02020603050405020304" pitchFamily="18" charset="0"/>
              </a:rPr>
              <a:t>I.e</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en</a:t>
            </a:r>
            <a:r>
              <a:rPr lang="en-US" sz="1800" dirty="0">
                <a:latin typeface="Times New Roman" panose="02020603050405020304" pitchFamily="18" charset="0"/>
                <a:cs typeface="Times New Roman" panose="02020603050405020304" pitchFamily="18" charset="0"/>
              </a:rPr>
              <a:t>' for 'English' , 'hi' for 'Hindi' etc.</a:t>
            </a:r>
          </a:p>
          <a:p>
            <a:r>
              <a:rPr lang="en-US" sz="1800" b="1" dirty="0" err="1">
                <a:latin typeface="Times New Roman" panose="02020603050405020304" pitchFamily="18" charset="0"/>
                <a:cs typeface="Times New Roman" panose="02020603050405020304" pitchFamily="18" charset="0"/>
              </a:rPr>
              <a:t>original_title</a:t>
            </a:r>
            <a:r>
              <a:rPr lang="en-US" sz="1800" dirty="0">
                <a:latin typeface="Times New Roman" panose="02020603050405020304" pitchFamily="18" charset="0"/>
                <a:cs typeface="Times New Roman" panose="02020603050405020304" pitchFamily="18" charset="0"/>
              </a:rPr>
              <a:t> - Title of the movie.</a:t>
            </a:r>
          </a:p>
          <a:p>
            <a:r>
              <a:rPr lang="en-US" sz="1800" b="1" dirty="0">
                <a:latin typeface="Times New Roman" panose="02020603050405020304" pitchFamily="18" charset="0"/>
                <a:cs typeface="Times New Roman" panose="02020603050405020304" pitchFamily="18" charset="0"/>
              </a:rPr>
              <a:t>popularity</a:t>
            </a:r>
            <a:r>
              <a:rPr lang="en-US" sz="1800" dirty="0">
                <a:latin typeface="Times New Roman" panose="02020603050405020304" pitchFamily="18" charset="0"/>
                <a:cs typeface="Times New Roman" panose="02020603050405020304" pitchFamily="18" charset="0"/>
              </a:rPr>
              <a:t> - Popularity of movie. Bigger the number , higher the popularity.</a:t>
            </a:r>
          </a:p>
          <a:p>
            <a:r>
              <a:rPr lang="en-US" sz="1800" b="1" dirty="0" err="1">
                <a:latin typeface="Times New Roman" panose="02020603050405020304" pitchFamily="18" charset="0"/>
                <a:cs typeface="Times New Roman" panose="02020603050405020304" pitchFamily="18" charset="0"/>
              </a:rPr>
              <a:t>release_date</a:t>
            </a:r>
            <a:r>
              <a:rPr lang="en-US" sz="1800" dirty="0">
                <a:latin typeface="Times New Roman" panose="02020603050405020304" pitchFamily="18" charset="0"/>
                <a:cs typeface="Times New Roman" panose="02020603050405020304" pitchFamily="18" charset="0"/>
              </a:rPr>
              <a:t> - Release date of the movie. If release date is not present for any movie , then that movie is not released yet.</a:t>
            </a:r>
          </a:p>
          <a:p>
            <a:r>
              <a:rPr lang="en-US" sz="1800" b="1" dirty="0" err="1">
                <a:latin typeface="Times New Roman" panose="02020603050405020304" pitchFamily="18" charset="0"/>
                <a:cs typeface="Times New Roman" panose="02020603050405020304" pitchFamily="18" charset="0"/>
              </a:rPr>
              <a:t>vote_average</a:t>
            </a:r>
            <a:r>
              <a:rPr lang="en-US" sz="1800" dirty="0">
                <a:latin typeface="Times New Roman" panose="02020603050405020304" pitchFamily="18" charset="0"/>
                <a:cs typeface="Times New Roman" panose="02020603050405020304" pitchFamily="18" charset="0"/>
              </a:rPr>
              <a:t> - Average of rating/vote for the movie.</a:t>
            </a:r>
          </a:p>
          <a:p>
            <a:r>
              <a:rPr lang="en-US" sz="1800" b="1" dirty="0" err="1">
                <a:latin typeface="Times New Roman" panose="02020603050405020304" pitchFamily="18" charset="0"/>
                <a:cs typeface="Times New Roman" panose="02020603050405020304" pitchFamily="18" charset="0"/>
              </a:rPr>
              <a:t>vote_count</a:t>
            </a:r>
            <a:r>
              <a:rPr lang="en-US" sz="1800" dirty="0">
                <a:latin typeface="Times New Roman" panose="02020603050405020304" pitchFamily="18" charset="0"/>
                <a:cs typeface="Times New Roman" panose="02020603050405020304" pitchFamily="18" charset="0"/>
              </a:rPr>
              <a:t> - Number of ratings/vote recorded for the movie.</a:t>
            </a:r>
          </a:p>
          <a:p>
            <a:r>
              <a:rPr lang="en-US" sz="1800" b="1" dirty="0">
                <a:latin typeface="Times New Roman" panose="02020603050405020304" pitchFamily="18" charset="0"/>
                <a:cs typeface="Times New Roman" panose="02020603050405020304" pitchFamily="18" charset="0"/>
              </a:rPr>
              <a:t>genre</a:t>
            </a:r>
            <a:r>
              <a:rPr lang="en-US" sz="1800" dirty="0">
                <a:latin typeface="Times New Roman" panose="02020603050405020304" pitchFamily="18" charset="0"/>
                <a:cs typeface="Times New Roman" panose="02020603050405020304" pitchFamily="18" charset="0"/>
              </a:rPr>
              <a:t> - Genre of the movie.</a:t>
            </a:r>
          </a:p>
          <a:p>
            <a:r>
              <a:rPr lang="en-US" sz="1800" b="1" dirty="0">
                <a:latin typeface="Times New Roman" panose="02020603050405020304" pitchFamily="18" charset="0"/>
                <a:cs typeface="Times New Roman" panose="02020603050405020304" pitchFamily="18" charset="0"/>
              </a:rPr>
              <a:t>overview</a:t>
            </a:r>
            <a:r>
              <a:rPr lang="en-US" sz="1800" dirty="0">
                <a:latin typeface="Times New Roman" panose="02020603050405020304" pitchFamily="18" charset="0"/>
                <a:cs typeface="Times New Roman" panose="02020603050405020304" pitchFamily="18" charset="0"/>
              </a:rPr>
              <a:t> - Brief description of movie in string format.</a:t>
            </a:r>
          </a:p>
          <a:p>
            <a:r>
              <a:rPr lang="en-US" sz="1800" b="1" dirty="0">
                <a:latin typeface="Times New Roman" panose="02020603050405020304" pitchFamily="18" charset="0"/>
                <a:cs typeface="Times New Roman" panose="02020603050405020304" pitchFamily="18" charset="0"/>
              </a:rPr>
              <a:t>revenue</a:t>
            </a:r>
            <a:r>
              <a:rPr lang="en-US" sz="1800" dirty="0">
                <a:latin typeface="Times New Roman" panose="02020603050405020304" pitchFamily="18" charset="0"/>
                <a:cs typeface="Times New Roman" panose="02020603050405020304" pitchFamily="18" charset="0"/>
              </a:rPr>
              <a:t> - Revenue of Movie</a:t>
            </a:r>
          </a:p>
          <a:p>
            <a:r>
              <a:rPr lang="en-US" sz="1800" b="1" dirty="0">
                <a:latin typeface="Times New Roman" panose="02020603050405020304" pitchFamily="18" charset="0"/>
                <a:cs typeface="Times New Roman" panose="02020603050405020304" pitchFamily="18" charset="0"/>
              </a:rPr>
              <a:t>runtime</a:t>
            </a:r>
            <a:r>
              <a:rPr lang="en-US" sz="1800" dirty="0">
                <a:latin typeface="Times New Roman" panose="02020603050405020304" pitchFamily="18" charset="0"/>
                <a:cs typeface="Times New Roman" panose="02020603050405020304" pitchFamily="18" charset="0"/>
              </a:rPr>
              <a:t> - Runtime of movie in minutes.</a:t>
            </a:r>
          </a:p>
          <a:p>
            <a:r>
              <a:rPr lang="en-US" sz="1800" b="1" dirty="0">
                <a:latin typeface="Times New Roman" panose="02020603050405020304" pitchFamily="18" charset="0"/>
                <a:cs typeface="Times New Roman" panose="02020603050405020304" pitchFamily="18" charset="0"/>
              </a:rPr>
              <a:t>tagline</a:t>
            </a:r>
            <a:r>
              <a:rPr lang="en-US" sz="1800" dirty="0">
                <a:latin typeface="Times New Roman" panose="02020603050405020304" pitchFamily="18" charset="0"/>
                <a:cs typeface="Times New Roman" panose="02020603050405020304" pitchFamily="18" charset="0"/>
              </a:rPr>
              <a:t> - Tagline of the movie</a:t>
            </a:r>
          </a:p>
          <a:p>
            <a:endParaRPr lang="en-US"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011786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7" name="Rectangle 9">
            <a:extLst>
              <a:ext uri="{FF2B5EF4-FFF2-40B4-BE49-F238E27FC236}">
                <a16:creationId xmlns:a16="http://schemas.microsoft.com/office/drawing/2014/main" id="{9E10BDB4-64F2-477D-A03B-9F8352D5E0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1">
            <a:extLst>
              <a:ext uri="{FF2B5EF4-FFF2-40B4-BE49-F238E27FC236}">
                <a16:creationId xmlns:a16="http://schemas.microsoft.com/office/drawing/2014/main" id="{823F9191-ED89-4F61-8B8F-97E567D96B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solidFill>
            <a:schemeClr val="bg2">
              <a:lumMod val="9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1CCD368-C124-F34E-BA1C-15C4DA5BB43E}"/>
              </a:ext>
            </a:extLst>
          </p:cNvPr>
          <p:cNvSpPr>
            <a:spLocks noGrp="1"/>
          </p:cNvSpPr>
          <p:nvPr>
            <p:ph type="title"/>
          </p:nvPr>
        </p:nvSpPr>
        <p:spPr>
          <a:xfrm>
            <a:off x="517868" y="976160"/>
            <a:ext cx="6144231" cy="1934172"/>
          </a:xfrm>
        </p:spPr>
        <p:txBody>
          <a:bodyPr>
            <a:normAutofit/>
          </a:bodyPr>
          <a:lstStyle/>
          <a:p>
            <a:r>
              <a:rPr lang="en-US" dirty="0">
                <a:latin typeface="Times New Roman" panose="02020603050405020304" pitchFamily="18" charset="0"/>
                <a:cs typeface="Times New Roman" panose="02020603050405020304" pitchFamily="18" charset="0"/>
              </a:rPr>
              <a:t>What my program will do: - </a:t>
            </a:r>
          </a:p>
        </p:txBody>
      </p:sp>
      <p:sp>
        <p:nvSpPr>
          <p:cNvPr id="19" name="Rectangle 13">
            <a:extLst>
              <a:ext uri="{FF2B5EF4-FFF2-40B4-BE49-F238E27FC236}">
                <a16:creationId xmlns:a16="http://schemas.microsoft.com/office/drawing/2014/main" id="{887F59F2-5FBC-40CD-AD35-376AECE49E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8" y="508090"/>
            <a:ext cx="6126480"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133035C-46AF-4B6B-A264-C0D48C50BA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28379" y="610900"/>
            <a:ext cx="3939220" cy="4646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6D60E9E-E796-0A4C-B5DF-A7111C81CA93}"/>
              </a:ext>
            </a:extLst>
          </p:cNvPr>
          <p:cNvSpPr>
            <a:spLocks noGrp="1"/>
          </p:cNvSpPr>
          <p:nvPr>
            <p:ph idx="1"/>
          </p:nvPr>
        </p:nvSpPr>
        <p:spPr>
          <a:xfrm>
            <a:off x="6662099" y="318407"/>
            <a:ext cx="5529901" cy="6539593"/>
          </a:xfrm>
        </p:spPr>
        <p:txBody>
          <a:bodyPr>
            <a:normAutofit fontScale="92500" lnSpcReduction="10000"/>
          </a:bodyPr>
          <a:lstStyle/>
          <a:p>
            <a:pPr marL="457200" indent="-457200">
              <a:lnSpc>
                <a:spcPct val="100000"/>
              </a:lnSpc>
              <a:buFont typeface="+mj-lt"/>
              <a:buAutoNum type="arabicPeriod"/>
            </a:pPr>
            <a:r>
              <a:rPr lang="en-US" sz="2400" dirty="0">
                <a:latin typeface="Times New Roman" panose="02020603050405020304" pitchFamily="18" charset="0"/>
                <a:cs typeface="Times New Roman" panose="02020603050405020304" pitchFamily="18" charset="0"/>
              </a:rPr>
              <a:t>I will be doing an exploratory data analysis on this dataset. In which my first step is going to be cleaning of datasets and look for any missing and duplicates values. Later, I will be moving to the visualization of the dataset in respect to answering my questions. </a:t>
            </a:r>
          </a:p>
          <a:p>
            <a:pPr marL="457200" indent="-457200">
              <a:lnSpc>
                <a:spcPct val="100000"/>
              </a:lnSpc>
              <a:buFont typeface="+mj-lt"/>
              <a:buAutoNum type="arabicPeriod"/>
            </a:pPr>
            <a:r>
              <a:rPr lang="en-US" sz="2400" dirty="0">
                <a:latin typeface="Times New Roman" panose="02020603050405020304" pitchFamily="18" charset="0"/>
                <a:cs typeface="Times New Roman" panose="02020603050405020304" pitchFamily="18" charset="0"/>
              </a:rPr>
              <a:t>My program will answer some important questions: -</a:t>
            </a:r>
          </a:p>
          <a:p>
            <a:pPr marL="788670" lvl="1" indent="-514350">
              <a:lnSpc>
                <a:spcPct val="100000"/>
              </a:lnSpc>
              <a:buFont typeface="+mj-lt"/>
              <a:buAutoNum type="romanLcPeriod"/>
            </a:pPr>
            <a:r>
              <a:rPr lang="en-US" sz="2400" i="1" u="sng" dirty="0">
                <a:latin typeface="Times New Roman" panose="02020603050405020304" pitchFamily="18" charset="0"/>
                <a:cs typeface="Times New Roman" panose="02020603050405020304" pitchFamily="18" charset="0"/>
              </a:rPr>
              <a:t>Most used languages in popular movies?</a:t>
            </a:r>
          </a:p>
          <a:p>
            <a:pPr marL="788670" lvl="1" indent="-514350">
              <a:lnSpc>
                <a:spcPct val="100000"/>
              </a:lnSpc>
              <a:buFont typeface="+mj-lt"/>
              <a:buAutoNum type="romanLcPeriod"/>
            </a:pPr>
            <a:r>
              <a:rPr lang="en-US" sz="2400" i="1" u="sng" dirty="0">
                <a:latin typeface="Times New Roman" panose="02020603050405020304" pitchFamily="18" charset="0"/>
                <a:cs typeface="Times New Roman" panose="02020603050405020304" pitchFamily="18" charset="0"/>
              </a:rPr>
              <a:t>Average runtime of popular movies?</a:t>
            </a:r>
          </a:p>
          <a:p>
            <a:pPr marL="788670" lvl="1" indent="-514350">
              <a:lnSpc>
                <a:spcPct val="100000"/>
              </a:lnSpc>
              <a:buFont typeface="+mj-lt"/>
              <a:buAutoNum type="romanLcPeriod"/>
            </a:pPr>
            <a:r>
              <a:rPr lang="en-US" sz="2400" i="1" u="sng" dirty="0">
                <a:latin typeface="Times New Roman" panose="02020603050405020304" pitchFamily="18" charset="0"/>
                <a:cs typeface="Times New Roman" panose="02020603050405020304" pitchFamily="18" charset="0"/>
              </a:rPr>
              <a:t>Plotting the relationship between runtime and votes of a movie.</a:t>
            </a:r>
          </a:p>
          <a:p>
            <a:pPr marL="788670" lvl="1" indent="-514350">
              <a:lnSpc>
                <a:spcPct val="100000"/>
              </a:lnSpc>
              <a:buFont typeface="+mj-lt"/>
              <a:buAutoNum type="romanLcPeriod"/>
            </a:pPr>
            <a:r>
              <a:rPr lang="en-US" sz="2400" i="1" u="sng" dirty="0">
                <a:latin typeface="Times New Roman" panose="02020603050405020304" pitchFamily="18" charset="0"/>
                <a:cs typeface="Times New Roman" panose="02020603050405020304" pitchFamily="18" charset="0"/>
              </a:rPr>
              <a:t>Plotting the relationship between Revenue vs Runtime.</a:t>
            </a:r>
          </a:p>
          <a:p>
            <a:pPr marL="788670" lvl="1" indent="-514350">
              <a:lnSpc>
                <a:spcPct val="100000"/>
              </a:lnSpc>
              <a:buFont typeface="+mj-lt"/>
              <a:buAutoNum type="romanLcPeriod"/>
            </a:pPr>
            <a:r>
              <a:rPr lang="en-US" sz="2400" i="1" u="sng" dirty="0">
                <a:latin typeface="Times New Roman" panose="02020603050405020304" pitchFamily="18" charset="0"/>
                <a:cs typeface="Times New Roman" panose="02020603050405020304" pitchFamily="18" charset="0"/>
              </a:rPr>
              <a:t>Genres of Top-Rated Movies?</a:t>
            </a:r>
          </a:p>
          <a:p>
            <a:pPr marL="788670" lvl="1" indent="-514350">
              <a:lnSpc>
                <a:spcPct val="100000"/>
              </a:lnSpc>
              <a:buFont typeface="+mj-lt"/>
              <a:buAutoNum type="romanLcPeriod"/>
            </a:pPr>
            <a:r>
              <a:rPr lang="en-US" sz="2400" i="1" u="sng" dirty="0">
                <a:latin typeface="Times New Roman" panose="02020603050405020304" pitchFamily="18" charset="0"/>
                <a:cs typeface="Times New Roman" panose="02020603050405020304" pitchFamily="18" charset="0"/>
              </a:rPr>
              <a:t>Plotting the relation ship runtime and popularity of movies.</a:t>
            </a:r>
          </a:p>
        </p:txBody>
      </p:sp>
      <p:cxnSp>
        <p:nvCxnSpPr>
          <p:cNvPr id="7" name="Straight Connector 6">
            <a:extLst>
              <a:ext uri="{FF2B5EF4-FFF2-40B4-BE49-F238E27FC236}">
                <a16:creationId xmlns:a16="http://schemas.microsoft.com/office/drawing/2014/main" id="{62B7D8E6-F999-684E-9D8A-68A1D5175704}"/>
              </a:ext>
            </a:extLst>
          </p:cNvPr>
          <p:cNvCxnSpPr>
            <a:cxnSpLocks/>
          </p:cNvCxnSpPr>
          <p:nvPr/>
        </p:nvCxnSpPr>
        <p:spPr>
          <a:xfrm>
            <a:off x="7215596" y="910845"/>
            <a:ext cx="1585504" cy="0"/>
          </a:xfrm>
          <a:prstGeom prst="line">
            <a:avLst/>
          </a:prstGeom>
          <a:ln w="34925">
            <a:solidFill>
              <a:schemeClr val="dk1">
                <a:alpha val="92000"/>
              </a:schemeClr>
            </a:solidFill>
          </a:ln>
        </p:spPr>
        <p:style>
          <a:lnRef idx="2">
            <a:schemeClr val="dk1"/>
          </a:lnRef>
          <a:fillRef idx="0">
            <a:schemeClr val="dk1"/>
          </a:fillRef>
          <a:effectRef idx="1">
            <a:schemeClr val="dk1"/>
          </a:effectRef>
          <a:fontRef idx="minor">
            <a:schemeClr val="tx1"/>
          </a:fontRef>
        </p:style>
      </p:cxnSp>
      <p:pic>
        <p:nvPicPr>
          <p:cNvPr id="9" name="Picture 8" descr="A picture containing text, clipart&#10;&#10;Description automatically generated">
            <a:extLst>
              <a:ext uri="{FF2B5EF4-FFF2-40B4-BE49-F238E27FC236}">
                <a16:creationId xmlns:a16="http://schemas.microsoft.com/office/drawing/2014/main" id="{59AC327D-AA81-3547-9F98-A92D2EDD0C35}"/>
              </a:ext>
            </a:extLst>
          </p:cNvPr>
          <p:cNvPicPr>
            <a:picLocks noChangeAspect="1"/>
          </p:cNvPicPr>
          <p:nvPr/>
        </p:nvPicPr>
        <p:blipFill>
          <a:blip r:embed="rId2"/>
          <a:stretch>
            <a:fillRect/>
          </a:stretch>
        </p:blipFill>
        <p:spPr>
          <a:xfrm>
            <a:off x="116534" y="2910332"/>
            <a:ext cx="6545565" cy="3336472"/>
          </a:xfrm>
          <a:prstGeom prst="rect">
            <a:avLst/>
          </a:prstGeom>
        </p:spPr>
      </p:pic>
    </p:spTree>
    <p:extLst>
      <p:ext uri="{BB962C8B-B14F-4D97-AF65-F5344CB8AC3E}">
        <p14:creationId xmlns:p14="http://schemas.microsoft.com/office/powerpoint/2010/main" val="40965069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5C455A-19DE-7B9F-951A-2C8EC786671A}"/>
              </a:ext>
            </a:extLst>
          </p:cNvPr>
          <p:cNvSpPr>
            <a:spLocks noGrp="1"/>
          </p:cNvSpPr>
          <p:nvPr>
            <p:ph type="title"/>
          </p:nvPr>
        </p:nvSpPr>
        <p:spPr>
          <a:xfrm>
            <a:off x="0" y="692659"/>
            <a:ext cx="12192000" cy="1593342"/>
          </a:xfrm>
        </p:spPr>
        <p:txBody>
          <a:bodyPr>
            <a:normAutofit/>
          </a:bodyPr>
          <a:lstStyle/>
          <a:p>
            <a:r>
              <a:rPr lang="en-US" sz="3600" dirty="0">
                <a:latin typeface="Times New Roman" panose="02020603050405020304" pitchFamily="18" charset="0"/>
                <a:cs typeface="Times New Roman" panose="02020603050405020304" pitchFamily="18" charset="0"/>
              </a:rPr>
              <a:t>Cleaning of datasets and look for any missing, duplicates, and null values: - </a:t>
            </a:r>
            <a:endParaRPr lang="en-US" sz="3600" dirty="0"/>
          </a:p>
        </p:txBody>
      </p:sp>
      <p:pic>
        <p:nvPicPr>
          <p:cNvPr id="7" name="Picture 6" descr="Text&#10;&#10;Description automatically generated with low confidence">
            <a:extLst>
              <a:ext uri="{FF2B5EF4-FFF2-40B4-BE49-F238E27FC236}">
                <a16:creationId xmlns:a16="http://schemas.microsoft.com/office/drawing/2014/main" id="{F877F459-91B4-A359-CB31-534152A9718B}"/>
              </a:ext>
            </a:extLst>
          </p:cNvPr>
          <p:cNvPicPr>
            <a:picLocks noChangeAspect="1"/>
          </p:cNvPicPr>
          <p:nvPr/>
        </p:nvPicPr>
        <p:blipFill>
          <a:blip r:embed="rId2"/>
          <a:stretch>
            <a:fillRect/>
          </a:stretch>
        </p:blipFill>
        <p:spPr>
          <a:xfrm>
            <a:off x="0" y="1900238"/>
            <a:ext cx="7865183" cy="2671762"/>
          </a:xfrm>
          <a:prstGeom prst="rect">
            <a:avLst/>
          </a:prstGeom>
        </p:spPr>
      </p:pic>
      <p:pic>
        <p:nvPicPr>
          <p:cNvPr id="9" name="Picture 8" descr="Timeline&#10;&#10;Description automatically generated with medium confidence">
            <a:extLst>
              <a:ext uri="{FF2B5EF4-FFF2-40B4-BE49-F238E27FC236}">
                <a16:creationId xmlns:a16="http://schemas.microsoft.com/office/drawing/2014/main" id="{DD7D343F-B7C1-70F9-9849-37E0D2B2ED6D}"/>
              </a:ext>
            </a:extLst>
          </p:cNvPr>
          <p:cNvPicPr>
            <a:picLocks noChangeAspect="1"/>
          </p:cNvPicPr>
          <p:nvPr/>
        </p:nvPicPr>
        <p:blipFill rotWithShape="1">
          <a:blip r:embed="rId3"/>
          <a:srcRect t="49738"/>
          <a:stretch/>
        </p:blipFill>
        <p:spPr>
          <a:xfrm>
            <a:off x="8039100" y="2067973"/>
            <a:ext cx="4152900" cy="2336291"/>
          </a:xfrm>
          <a:prstGeom prst="rect">
            <a:avLst/>
          </a:prstGeom>
        </p:spPr>
      </p:pic>
    </p:spTree>
    <p:extLst>
      <p:ext uri="{BB962C8B-B14F-4D97-AF65-F5344CB8AC3E}">
        <p14:creationId xmlns:p14="http://schemas.microsoft.com/office/powerpoint/2010/main" val="21204305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14971C-8C14-98F1-4120-73631CAFB5DE}"/>
              </a:ext>
            </a:extLst>
          </p:cNvPr>
          <p:cNvSpPr>
            <a:spLocks noGrp="1"/>
          </p:cNvSpPr>
          <p:nvPr>
            <p:ph type="title"/>
          </p:nvPr>
        </p:nvSpPr>
        <p:spPr>
          <a:xfrm>
            <a:off x="423275" y="0"/>
            <a:ext cx="11165481" cy="1073056"/>
          </a:xfrm>
        </p:spPr>
        <p:txBody>
          <a:bodyPr>
            <a:noAutofit/>
          </a:bodyPr>
          <a:lstStyle/>
          <a:p>
            <a:r>
              <a:rPr lang="en-US" sz="3200" dirty="0">
                <a:solidFill>
                  <a:srgbClr val="FF0000"/>
                </a:solidFill>
                <a:latin typeface="Times New Roman" panose="02020603050405020304" pitchFamily="18" charset="0"/>
                <a:cs typeface="Times New Roman" panose="02020603050405020304" pitchFamily="18" charset="0"/>
              </a:rPr>
              <a:t>Most used languages in popular movies?</a:t>
            </a:r>
            <a:endParaRPr lang="en-US" sz="3200" dirty="0">
              <a:solidFill>
                <a:srgbClr val="FF0000"/>
              </a:solidFill>
            </a:endParaRPr>
          </a:p>
        </p:txBody>
      </p:sp>
      <p:sp>
        <p:nvSpPr>
          <p:cNvPr id="4" name="Text Placeholder 3">
            <a:extLst>
              <a:ext uri="{FF2B5EF4-FFF2-40B4-BE49-F238E27FC236}">
                <a16:creationId xmlns:a16="http://schemas.microsoft.com/office/drawing/2014/main" id="{130D7F31-CC7E-9CB9-5BF4-68BC5E28CD79}"/>
              </a:ext>
            </a:extLst>
          </p:cNvPr>
          <p:cNvSpPr>
            <a:spLocks noGrp="1"/>
          </p:cNvSpPr>
          <p:nvPr>
            <p:ph type="body" idx="1"/>
          </p:nvPr>
        </p:nvSpPr>
        <p:spPr>
          <a:xfrm>
            <a:off x="2753710" y="745602"/>
            <a:ext cx="6758151" cy="654908"/>
          </a:xfrm>
        </p:spPr>
        <p:txBody>
          <a:bodyPr>
            <a:normAutofit fontScale="92500"/>
          </a:bodyPr>
          <a:lstStyle/>
          <a:p>
            <a:r>
              <a:rPr lang="en-US" sz="2800" b="1" dirty="0">
                <a:latin typeface="Times New Roman" panose="02020603050405020304" pitchFamily="18" charset="0"/>
                <a:cs typeface="Times New Roman" panose="02020603050405020304" pitchFamily="18" charset="0"/>
              </a:rPr>
              <a:t>All the languages used in top 10,000 movies: - </a:t>
            </a:r>
          </a:p>
        </p:txBody>
      </p:sp>
      <p:pic>
        <p:nvPicPr>
          <p:cNvPr id="9" name="Content Placeholder 8" descr="Chart&#10;&#10;Description automatically generated with low confidence">
            <a:extLst>
              <a:ext uri="{FF2B5EF4-FFF2-40B4-BE49-F238E27FC236}">
                <a16:creationId xmlns:a16="http://schemas.microsoft.com/office/drawing/2014/main" id="{7DE9BFFE-476F-65F2-F728-33830FAB2103}"/>
              </a:ext>
            </a:extLst>
          </p:cNvPr>
          <p:cNvPicPr>
            <a:picLocks noGrp="1" noChangeAspect="1"/>
          </p:cNvPicPr>
          <p:nvPr>
            <p:ph sz="quarter" idx="4"/>
          </p:nvPr>
        </p:nvPicPr>
        <p:blipFill>
          <a:blip r:embed="rId2"/>
          <a:stretch>
            <a:fillRect/>
          </a:stretch>
        </p:blipFill>
        <p:spPr>
          <a:xfrm>
            <a:off x="-1" y="1453429"/>
            <a:ext cx="7294180" cy="5406521"/>
          </a:xfrm>
        </p:spPr>
      </p:pic>
      <p:sp>
        <p:nvSpPr>
          <p:cNvPr id="10" name="TextBox 9">
            <a:extLst>
              <a:ext uri="{FF2B5EF4-FFF2-40B4-BE49-F238E27FC236}">
                <a16:creationId xmlns:a16="http://schemas.microsoft.com/office/drawing/2014/main" id="{67196E49-57DA-07DC-454E-B6D9B23DDBB3}"/>
              </a:ext>
            </a:extLst>
          </p:cNvPr>
          <p:cNvSpPr txBox="1"/>
          <p:nvPr/>
        </p:nvSpPr>
        <p:spPr>
          <a:xfrm>
            <a:off x="7493876" y="1789429"/>
            <a:ext cx="4540469" cy="2246769"/>
          </a:xfrm>
          <a:prstGeom prst="rect">
            <a:avLst/>
          </a:prstGeom>
          <a:noFill/>
        </p:spPr>
        <p:txBody>
          <a:bodyPr wrap="square" rtlCol="0">
            <a:spAutoFit/>
          </a:bodyPr>
          <a:lstStyle/>
          <a:p>
            <a:pPr marL="285750"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This Bar graph shows the big picture of all languages used in top 10,000 movies. </a:t>
            </a:r>
          </a:p>
          <a:p>
            <a:endParaRPr lang="en-US" sz="20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To narrow it down we I was able to see that there are some languages which are just been used once or twice.</a:t>
            </a:r>
          </a:p>
        </p:txBody>
      </p:sp>
    </p:spTree>
    <p:extLst>
      <p:ext uri="{BB962C8B-B14F-4D97-AF65-F5344CB8AC3E}">
        <p14:creationId xmlns:p14="http://schemas.microsoft.com/office/powerpoint/2010/main" val="37231034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AFF8E6B1-A54F-001A-8336-C7CC6BCFDC20}"/>
              </a:ext>
            </a:extLst>
          </p:cNvPr>
          <p:cNvSpPr>
            <a:spLocks noGrp="1"/>
          </p:cNvSpPr>
          <p:nvPr>
            <p:ph type="title"/>
          </p:nvPr>
        </p:nvSpPr>
        <p:spPr>
          <a:xfrm>
            <a:off x="423275" y="0"/>
            <a:ext cx="11165481" cy="1073056"/>
          </a:xfrm>
        </p:spPr>
        <p:txBody>
          <a:bodyPr>
            <a:noAutofit/>
          </a:bodyPr>
          <a:lstStyle/>
          <a:p>
            <a:r>
              <a:rPr lang="en-US" sz="3200" dirty="0">
                <a:solidFill>
                  <a:srgbClr val="FF0000"/>
                </a:solidFill>
                <a:latin typeface="Times New Roman" panose="02020603050405020304" pitchFamily="18" charset="0"/>
                <a:cs typeface="Times New Roman" panose="02020603050405020304" pitchFamily="18" charset="0"/>
              </a:rPr>
              <a:t>Most used languages in popular movies?</a:t>
            </a:r>
            <a:endParaRPr lang="en-US" sz="3200" dirty="0">
              <a:solidFill>
                <a:srgbClr val="FF0000"/>
              </a:solidFill>
            </a:endParaRPr>
          </a:p>
        </p:txBody>
      </p:sp>
      <p:sp>
        <p:nvSpPr>
          <p:cNvPr id="12" name="Text Placeholder 3">
            <a:extLst>
              <a:ext uri="{FF2B5EF4-FFF2-40B4-BE49-F238E27FC236}">
                <a16:creationId xmlns:a16="http://schemas.microsoft.com/office/drawing/2014/main" id="{708C7C33-0A24-0ABC-10F6-C42343E13547}"/>
              </a:ext>
            </a:extLst>
          </p:cNvPr>
          <p:cNvSpPr>
            <a:spLocks noGrp="1"/>
          </p:cNvSpPr>
          <p:nvPr>
            <p:ph type="body" idx="1"/>
          </p:nvPr>
        </p:nvSpPr>
        <p:spPr>
          <a:xfrm>
            <a:off x="2716924" y="714870"/>
            <a:ext cx="6758151" cy="654908"/>
          </a:xfrm>
        </p:spPr>
        <p:txBody>
          <a:bodyPr>
            <a:normAutofit fontScale="92500"/>
          </a:bodyPr>
          <a:lstStyle/>
          <a:p>
            <a:r>
              <a:rPr lang="en-US" sz="2800" b="1" dirty="0">
                <a:latin typeface="Times New Roman" panose="02020603050405020304" pitchFamily="18" charset="0"/>
                <a:cs typeface="Times New Roman" panose="02020603050405020304" pitchFamily="18" charset="0"/>
              </a:rPr>
              <a:t>Top 10 languages used in top 10,000 movies: - </a:t>
            </a:r>
          </a:p>
        </p:txBody>
      </p:sp>
      <p:sp>
        <p:nvSpPr>
          <p:cNvPr id="14" name="TextBox 13">
            <a:extLst>
              <a:ext uri="{FF2B5EF4-FFF2-40B4-BE49-F238E27FC236}">
                <a16:creationId xmlns:a16="http://schemas.microsoft.com/office/drawing/2014/main" id="{8BD4068F-1C27-64AC-21C7-9870FF7968F7}"/>
              </a:ext>
            </a:extLst>
          </p:cNvPr>
          <p:cNvSpPr txBox="1"/>
          <p:nvPr/>
        </p:nvSpPr>
        <p:spPr>
          <a:xfrm>
            <a:off x="7493876" y="1789429"/>
            <a:ext cx="4540469" cy="4370427"/>
          </a:xfrm>
          <a:prstGeom prst="rect">
            <a:avLst/>
          </a:prstGeom>
          <a:noFill/>
        </p:spPr>
        <p:txBody>
          <a:bodyPr wrap="square" rtlCol="0">
            <a:spAutoFit/>
          </a:bodyPr>
          <a:lstStyle/>
          <a:p>
            <a:pPr marL="285750"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Keeping that previous though in my mind I generated a bar graph which specifically talks about top ten languages used in popular 10,000 movies by using head() function.  </a:t>
            </a:r>
          </a:p>
          <a:p>
            <a:endParaRPr lang="en-US" sz="20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Benefit of this Graph:</a:t>
            </a:r>
          </a:p>
          <a:p>
            <a:pPr marL="742950" lvl="1" indent="-285750">
              <a:buFont typeface="Courier New" panose="02070309020205020404" pitchFamily="49" charset="0"/>
              <a:buChar char="o"/>
            </a:pPr>
            <a:r>
              <a:rPr lang="en-US" sz="2000" dirty="0">
                <a:latin typeface="Times New Roman" panose="02020603050405020304" pitchFamily="18" charset="0"/>
                <a:cs typeface="Times New Roman" panose="02020603050405020304" pitchFamily="18" charset="0"/>
              </a:rPr>
              <a:t>This provides an idea to movie creators that they should opt for English, Japanese, Spanish, and French languages since they are top languages when it comes to popularity. </a:t>
            </a:r>
          </a:p>
          <a:p>
            <a:endParaRPr lang="en-US" sz="2000" dirty="0">
              <a:latin typeface="Times New Roman" panose="02020603050405020304" pitchFamily="18" charset="0"/>
              <a:cs typeface="Times New Roman" panose="02020603050405020304" pitchFamily="18" charset="0"/>
            </a:endParaRPr>
          </a:p>
        </p:txBody>
      </p:sp>
      <p:pic>
        <p:nvPicPr>
          <p:cNvPr id="16" name="Picture 15" descr="Chart&#10;&#10;Description automatically generated">
            <a:extLst>
              <a:ext uri="{FF2B5EF4-FFF2-40B4-BE49-F238E27FC236}">
                <a16:creationId xmlns:a16="http://schemas.microsoft.com/office/drawing/2014/main" id="{7D50D27B-17D0-8E8E-6214-5A37E3106EBF}"/>
              </a:ext>
            </a:extLst>
          </p:cNvPr>
          <p:cNvPicPr>
            <a:picLocks noChangeAspect="1"/>
          </p:cNvPicPr>
          <p:nvPr/>
        </p:nvPicPr>
        <p:blipFill>
          <a:blip r:embed="rId2"/>
          <a:stretch>
            <a:fillRect/>
          </a:stretch>
        </p:blipFill>
        <p:spPr>
          <a:xfrm>
            <a:off x="0" y="1400510"/>
            <a:ext cx="7041931" cy="5457490"/>
          </a:xfrm>
          <a:prstGeom prst="rect">
            <a:avLst/>
          </a:prstGeom>
        </p:spPr>
      </p:pic>
    </p:spTree>
    <p:extLst>
      <p:ext uri="{BB962C8B-B14F-4D97-AF65-F5344CB8AC3E}">
        <p14:creationId xmlns:p14="http://schemas.microsoft.com/office/powerpoint/2010/main" val="24499981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F5F2C944-5D58-9C04-C821-FC9904663641}"/>
              </a:ext>
            </a:extLst>
          </p:cNvPr>
          <p:cNvSpPr>
            <a:spLocks noGrp="1"/>
          </p:cNvSpPr>
          <p:nvPr>
            <p:ph type="title"/>
          </p:nvPr>
        </p:nvSpPr>
        <p:spPr>
          <a:xfrm>
            <a:off x="423275" y="0"/>
            <a:ext cx="11165481" cy="1073056"/>
          </a:xfrm>
        </p:spPr>
        <p:txBody>
          <a:bodyPr>
            <a:noAutofit/>
          </a:bodyPr>
          <a:lstStyle/>
          <a:p>
            <a:r>
              <a:rPr lang="en-US" sz="3200" dirty="0">
                <a:solidFill>
                  <a:srgbClr val="FF0000"/>
                </a:solidFill>
                <a:latin typeface="Times New Roman" panose="02020603050405020304" pitchFamily="18" charset="0"/>
                <a:cs typeface="Times New Roman" panose="02020603050405020304" pitchFamily="18" charset="0"/>
              </a:rPr>
              <a:t>Runtime of popular movies?</a:t>
            </a:r>
          </a:p>
        </p:txBody>
      </p:sp>
      <p:sp>
        <p:nvSpPr>
          <p:cNvPr id="10" name="TextBox 9">
            <a:extLst>
              <a:ext uri="{FF2B5EF4-FFF2-40B4-BE49-F238E27FC236}">
                <a16:creationId xmlns:a16="http://schemas.microsoft.com/office/drawing/2014/main" id="{7334FF9C-7AA6-12C4-90FF-0531E3A6B76D}"/>
              </a:ext>
            </a:extLst>
          </p:cNvPr>
          <p:cNvSpPr txBox="1"/>
          <p:nvPr/>
        </p:nvSpPr>
        <p:spPr>
          <a:xfrm>
            <a:off x="7493876" y="1789429"/>
            <a:ext cx="4540469" cy="2246769"/>
          </a:xfrm>
          <a:prstGeom prst="rect">
            <a:avLst/>
          </a:prstGeom>
          <a:noFill/>
        </p:spPr>
        <p:txBody>
          <a:bodyPr wrap="square" rtlCol="0">
            <a:spAutoFit/>
          </a:bodyPr>
          <a:lstStyle/>
          <a:p>
            <a:pPr marL="285750"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This bar graph was created by the help of seaborn which shows the runtime of the popular 10,000 movies.</a:t>
            </a:r>
          </a:p>
          <a:p>
            <a:r>
              <a:rPr lang="en-US" sz="2000" dirty="0">
                <a:latin typeface="Times New Roman" panose="02020603050405020304" pitchFamily="18" charset="0"/>
                <a:cs typeface="Times New Roman" panose="02020603050405020304" pitchFamily="18" charset="0"/>
              </a:rPr>
              <a:t> </a:t>
            </a:r>
          </a:p>
          <a:p>
            <a:pPr marL="285750"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We can clearly see that average runtime of popular movie lands between 100 and 150 minutes. </a:t>
            </a:r>
          </a:p>
        </p:txBody>
      </p:sp>
      <p:pic>
        <p:nvPicPr>
          <p:cNvPr id="22" name="Picture 21" descr="Chart, histogram&#10;&#10;Description automatically generated">
            <a:extLst>
              <a:ext uri="{FF2B5EF4-FFF2-40B4-BE49-F238E27FC236}">
                <a16:creationId xmlns:a16="http://schemas.microsoft.com/office/drawing/2014/main" id="{E35D3438-79DF-82A2-7C09-911719FA5E69}"/>
              </a:ext>
            </a:extLst>
          </p:cNvPr>
          <p:cNvPicPr>
            <a:picLocks noChangeAspect="1"/>
          </p:cNvPicPr>
          <p:nvPr/>
        </p:nvPicPr>
        <p:blipFill>
          <a:blip r:embed="rId2"/>
          <a:stretch>
            <a:fillRect/>
          </a:stretch>
        </p:blipFill>
        <p:spPr>
          <a:xfrm>
            <a:off x="0" y="754342"/>
            <a:ext cx="7031421" cy="6104408"/>
          </a:xfrm>
          <a:prstGeom prst="rect">
            <a:avLst/>
          </a:prstGeom>
        </p:spPr>
      </p:pic>
    </p:spTree>
    <p:extLst>
      <p:ext uri="{BB962C8B-B14F-4D97-AF65-F5344CB8AC3E}">
        <p14:creationId xmlns:p14="http://schemas.microsoft.com/office/powerpoint/2010/main" val="1523341397"/>
      </p:ext>
    </p:extLst>
  </p:cSld>
  <p:clrMapOvr>
    <a:masterClrMapping/>
  </p:clrMapOvr>
</p:sld>
</file>

<file path=ppt/theme/theme1.xml><?xml version="1.0" encoding="utf-8"?>
<a:theme xmlns:a="http://schemas.openxmlformats.org/drawingml/2006/main" name="GestaltVTI">
  <a:themeElements>
    <a:clrScheme name="Office">
      <a:dk1>
        <a:srgbClr val="000000"/>
      </a:dk1>
      <a:lt1>
        <a:srgbClr val="FFFFFF"/>
      </a:lt1>
      <a:dk2>
        <a:srgbClr val="1D242E"/>
      </a:dk2>
      <a:lt2>
        <a:srgbClr val="F2F1F1"/>
      </a:lt2>
      <a:accent1>
        <a:srgbClr val="4472C4"/>
      </a:accent1>
      <a:accent2>
        <a:srgbClr val="ED7D31"/>
      </a:accent2>
      <a:accent3>
        <a:srgbClr val="A3A3A3"/>
      </a:accent3>
      <a:accent4>
        <a:srgbClr val="CF9B00"/>
      </a:accent4>
      <a:accent5>
        <a:srgbClr val="5B9BD5"/>
      </a:accent5>
      <a:accent6>
        <a:srgbClr val="70AD47"/>
      </a:accent6>
      <a:hlink>
        <a:srgbClr val="D26012"/>
      </a:hlink>
      <a:folHlink>
        <a:srgbClr val="9A5879"/>
      </a:folHlink>
    </a:clrScheme>
    <a:fontScheme name="Bierstadt">
      <a:majorFont>
        <a:latin typeface="Bierstadt"/>
        <a:ea typeface=""/>
        <a:cs typeface=""/>
      </a:majorFont>
      <a:minorFont>
        <a:latin typeface="Bierstad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estaltVTI" id="{4F87C71D-53D1-4B71-BF97-FD0EA4B25665}" vid="{A110AFC4-8D8A-4C02-8885-7BA370B379B5}"/>
    </a:ext>
  </a:extLst>
</a:theme>
</file>

<file path=docProps/app.xml><?xml version="1.0" encoding="utf-8"?>
<Properties xmlns="http://schemas.openxmlformats.org/officeDocument/2006/extended-properties" xmlns:vt="http://schemas.openxmlformats.org/officeDocument/2006/docPropsVTypes">
  <TotalTime>498</TotalTime>
  <Words>1099</Words>
  <Application>Microsoft Macintosh PowerPoint</Application>
  <PresentationFormat>Widescreen</PresentationFormat>
  <Paragraphs>80</Paragraphs>
  <Slides>14</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Arial</vt:lpstr>
      <vt:lpstr>Bierstadt</vt:lpstr>
      <vt:lpstr>Courier New</vt:lpstr>
      <vt:lpstr>Times New Roman</vt:lpstr>
      <vt:lpstr>GestaltVTI</vt:lpstr>
      <vt:lpstr>Top 10000 Popular Movies Analysis </vt:lpstr>
      <vt:lpstr>PowerPoint Presentation</vt:lpstr>
      <vt:lpstr>Screenshot of Dataset </vt:lpstr>
      <vt:lpstr>Attributes of Datasets: - </vt:lpstr>
      <vt:lpstr>What my program will do: - </vt:lpstr>
      <vt:lpstr>Cleaning of datasets and look for any missing, duplicates, and null values: - </vt:lpstr>
      <vt:lpstr>Most used languages in popular movies?</vt:lpstr>
      <vt:lpstr>Most used languages in popular movies?</vt:lpstr>
      <vt:lpstr>Runtime of popular movies?</vt:lpstr>
      <vt:lpstr>Relationship between movies runtime and its voting: - </vt:lpstr>
      <vt:lpstr>Relationship between movies runtime and revenue: -</vt:lpstr>
      <vt:lpstr>Genres of Top-Rated Movies?</vt:lpstr>
      <vt:lpstr>Relationship between movies runtime and their popularity: -</vt:lpstr>
      <vt:lpstr>Benefit of my EDA program: -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Top 10000 Popular Movies Analysis </dc:title>
  <dc:creator>Rahul Kumania</dc:creator>
  <cp:lastModifiedBy>Rahul Kumania</cp:lastModifiedBy>
  <cp:revision>7</cp:revision>
  <dcterms:created xsi:type="dcterms:W3CDTF">2022-04-10T16:03:55Z</dcterms:created>
  <dcterms:modified xsi:type="dcterms:W3CDTF">2022-05-10T23:59:23Z</dcterms:modified>
</cp:coreProperties>
</file>